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8" r:id="rId1"/>
  </p:sldMasterIdLst>
  <p:notesMasterIdLst>
    <p:notesMasterId r:id="rId18"/>
  </p:notesMasterIdLst>
  <p:sldIdLst>
    <p:sldId id="256" r:id="rId2"/>
    <p:sldId id="259" r:id="rId3"/>
    <p:sldId id="292" r:id="rId4"/>
    <p:sldId id="257" r:id="rId5"/>
    <p:sldId id="258" r:id="rId6"/>
    <p:sldId id="288" r:id="rId7"/>
    <p:sldId id="304" r:id="rId8"/>
    <p:sldId id="307" r:id="rId9"/>
    <p:sldId id="316" r:id="rId10"/>
    <p:sldId id="303" r:id="rId11"/>
    <p:sldId id="306" r:id="rId12"/>
    <p:sldId id="313" r:id="rId13"/>
    <p:sldId id="314" r:id="rId14"/>
    <p:sldId id="318" r:id="rId15"/>
    <p:sldId id="312" r:id="rId16"/>
    <p:sldId id="311" r:id="rId1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7C80"/>
    <a:srgbClr val="0F5E7C"/>
    <a:srgbClr val="2E5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9290" autoAdjust="0"/>
  </p:normalViewPr>
  <p:slideViewPr>
    <p:cSldViewPr snapToGrid="0">
      <p:cViewPr varScale="1">
        <p:scale>
          <a:sx n="116" d="100"/>
          <a:sy n="116" d="100"/>
        </p:scale>
        <p:origin x="-144" y="-108"/>
      </p:cViewPr>
      <p:guideLst>
        <p:guide orient="horz" pos="2137"/>
        <p:guide pos="3840"/>
      </p:guideLst>
    </p:cSldViewPr>
  </p:slideViewPr>
  <p:outlineViewPr>
    <p:cViewPr>
      <p:scale>
        <a:sx n="33" d="100"/>
        <a:sy n="33" d="100"/>
      </p:scale>
      <p:origin x="0" y="-9744"/>
    </p:cViewPr>
  </p:outlineViewPr>
  <p:notesTextViewPr>
    <p:cViewPr>
      <p:scale>
        <a:sx n="1" d="1"/>
        <a:sy n="1" d="1"/>
      </p:scale>
      <p:origin x="0" y="0"/>
    </p:cViewPr>
  </p:notesTextViewPr>
  <p:notesViewPr>
    <p:cSldViewPr snapToGrid="0">
      <p:cViewPr>
        <p:scale>
          <a:sx n="125" d="100"/>
          <a:sy n="125" d="100"/>
        </p:scale>
        <p:origin x="-324" y="-72"/>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d.ing.net\WPS\NL\p\ud\002019\TS87AQ\home\TIJDELIJK\2018-LWM\Minor%20Stedelijk%20Water%202018\Intake%20waterschapL\enquete\resultaten-enqueteGemeenten-uitwerkingv0312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ing.net\WPS\NL\p\ud\002019\TS87AQ\home\TIJDELIJK\2018-LWM\Minor%20Stedelijk%20Water%202018\Intake%20waterschapL\enquete\resultaten-enqueteGemeenten-uitwerkingv031217.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ad.ing.net\WPS\NL\p\ud\002019\TS87AQ\home\TIJDELIJK\2018-LWM\Minor%20Stedelijk%20Water%202018\Intake%20waterschapL\enquete\resultaten-enqueteGemeenten-uitwerkingv031217.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22222222222224E-2"/>
          <c:y val="0.22004447360746568"/>
          <c:w val="0.81388888888888888"/>
          <c:h val="0.57479476523767858"/>
        </c:manualLayout>
      </c:layout>
      <c:pieChart>
        <c:varyColors val="1"/>
        <c:ser>
          <c:idx val="0"/>
          <c:order val="0"/>
          <c:tx>
            <c:strRef>
              <c:f>Sheet1!$A$6</c:f>
              <c:strCache>
                <c:ptCount val="1"/>
                <c:pt idx="0">
                  <c:v>Vraag 1: Kunt u aangeven hoeveel bedrijfspanden binnen uw gemeente zijn afgekoppeld?</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88D0-4714-8B93-AD367F5D8632}"/>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88D0-4714-8B93-AD367F5D863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8D0-4714-8B93-AD367F5D8632}"/>
              </c:ext>
            </c:extLst>
          </c:dPt>
          <c:cat>
            <c:multiLvlStrRef>
              <c:f>Sheet1!$A$7:$B$8</c:f>
              <c:multiLvlStrCache>
                <c:ptCount val="2"/>
                <c:lvl>
                  <c:pt idx="0">
                    <c:v>40%</c:v>
                  </c:pt>
                  <c:pt idx="1">
                    <c:v>60%</c:v>
                  </c:pt>
                </c:lvl>
                <c:lvl>
                  <c:pt idx="0">
                    <c:v>ja</c:v>
                  </c:pt>
                  <c:pt idx="1">
                    <c:v>nee</c:v>
                  </c:pt>
                </c:lvl>
              </c:multiLvlStrCache>
            </c:multiLvlStrRef>
          </c:cat>
          <c:val>
            <c:numRef>
              <c:f>Sheet1!$B$7:$B$8</c:f>
              <c:numCache>
                <c:formatCode>0%</c:formatCode>
                <c:ptCount val="2"/>
                <c:pt idx="0">
                  <c:v>0.4</c:v>
                </c:pt>
                <c:pt idx="1">
                  <c:v>0.6</c:v>
                </c:pt>
              </c:numCache>
            </c:numRef>
          </c:val>
          <c:extLst xmlns:c16r2="http://schemas.microsoft.com/office/drawing/2015/06/chart">
            <c:ext xmlns:c16="http://schemas.microsoft.com/office/drawing/2014/chart" uri="{C3380CC4-5D6E-409C-BE32-E72D297353CC}">
              <c16:uniqueId val="{00000006-88D0-4714-8B93-AD367F5D8632}"/>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6119710158621425"/>
          <c:y val="0.39613998000446426"/>
          <c:w val="0.2307482549281302"/>
          <c:h val="0.20499855566955974"/>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22222222222224E-2"/>
          <c:y val="0.22004447360746568"/>
          <c:w val="0.81388888888888888"/>
          <c:h val="0.57479476523767858"/>
        </c:manualLayout>
      </c:layout>
      <c:pieChart>
        <c:varyColors val="1"/>
        <c:ser>
          <c:idx val="0"/>
          <c:order val="0"/>
          <c:tx>
            <c:strRef>
              <c:f>Sheet1!$A$1</c:f>
              <c:strCache>
                <c:ptCount val="1"/>
                <c:pt idx="0">
                  <c:v>Bekendheid bedrijven met gemeentelijke subsidieregeling afkoppelen regenwater</c:v>
                </c:pt>
              </c:strCache>
            </c:strRef>
          </c:tx>
          <c:dPt>
            <c:idx val="0"/>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1-DFD2-4FCC-9F08-D9C8335EE4B6}"/>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DFD2-4FCC-9F08-D9C8335EE4B6}"/>
              </c:ext>
            </c:extLst>
          </c:dPt>
          <c:cat>
            <c:multiLvlStrRef>
              <c:f>Sheet1!$A$1:$B$3</c:f>
              <c:multiLvlStrCache>
                <c:ptCount val="2"/>
                <c:lvl>
                  <c:pt idx="0">
                    <c:v>35%</c:v>
                  </c:pt>
                  <c:pt idx="1">
                    <c:v>65%</c:v>
                  </c:pt>
                </c:lvl>
                <c:lvl>
                  <c:pt idx="0">
                    <c:v>ja</c:v>
                  </c:pt>
                  <c:pt idx="1">
                    <c:v>nee</c:v>
                  </c:pt>
                </c:lvl>
              </c:multiLvlStrCache>
            </c:multiLvlStrRef>
          </c:cat>
          <c:val>
            <c:numRef>
              <c:f>Sheet1!$B$1:$B$3</c:f>
              <c:numCache>
                <c:formatCode>0%</c:formatCode>
                <c:ptCount val="2"/>
                <c:pt idx="0">
                  <c:v>0.35</c:v>
                </c:pt>
                <c:pt idx="1">
                  <c:v>0.65</c:v>
                </c:pt>
              </c:numCache>
            </c:numRef>
          </c:val>
          <c:extLst xmlns:c16r2="http://schemas.microsoft.com/office/drawing/2015/06/chart">
            <c:ext xmlns:c16="http://schemas.microsoft.com/office/drawing/2014/chart" uri="{C3380CC4-5D6E-409C-BE32-E72D297353CC}">
              <c16:uniqueId val="{00000004-DFD2-4FCC-9F08-D9C8335EE4B6}"/>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6155420956995759"/>
          <c:y val="0.39884458254160893"/>
          <c:w val="0.2506547216158837"/>
          <c:h val="0.2169459351476874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Sheet1!$B$168</c:f>
              <c:strCache>
                <c:ptCount val="1"/>
                <c:pt idx="0">
                  <c:v>minst kansrijk</c:v>
                </c:pt>
              </c:strCache>
            </c:strRef>
          </c:tx>
          <c:spPr>
            <a:solidFill>
              <a:srgbClr val="FF0000"/>
            </a:solidFill>
            <a:ln>
              <a:noFill/>
            </a:ln>
            <a:effectLst/>
          </c:spPr>
          <c:invertIfNegative val="0"/>
          <c:cat>
            <c:strRef>
              <c:f>Sheet1!$A$169:$A$174</c:f>
              <c:strCache>
                <c:ptCount val="6"/>
                <c:pt idx="0">
                  <c:v>Meer voorlichting</c:v>
                </c:pt>
                <c:pt idx="1">
                  <c:v>Meer subsidie/ financiële prikkels</c:v>
                </c:pt>
                <c:pt idx="2">
                  <c:v>Meer ontzorgen door inzet derde partijen</c:v>
                </c:pt>
                <c:pt idx="3">
                  <c:v>Vereenvoudigen van de aanvraagprocedures</c:v>
                </c:pt>
                <c:pt idx="4">
                  <c:v>Het meer bekend maken van maatschappelijk verantwoord ondernemen</c:v>
                </c:pt>
                <c:pt idx="5">
                  <c:v>Duurzaamheid als marketinginstrument</c:v>
                </c:pt>
              </c:strCache>
            </c:strRef>
          </c:cat>
          <c:val>
            <c:numRef>
              <c:f>Sheet1!$B$169:$B$174</c:f>
              <c:numCache>
                <c:formatCode>General</c:formatCode>
                <c:ptCount val="6"/>
                <c:pt idx="0">
                  <c:v>2</c:v>
                </c:pt>
                <c:pt idx="1">
                  <c:v>3</c:v>
                </c:pt>
                <c:pt idx="2">
                  <c:v>3</c:v>
                </c:pt>
                <c:pt idx="3">
                  <c:v>9</c:v>
                </c:pt>
                <c:pt idx="4">
                  <c:v>5</c:v>
                </c:pt>
                <c:pt idx="5">
                  <c:v>3</c:v>
                </c:pt>
              </c:numCache>
            </c:numRef>
          </c:val>
          <c:extLst xmlns:c16r2="http://schemas.microsoft.com/office/drawing/2015/06/chart">
            <c:ext xmlns:c16="http://schemas.microsoft.com/office/drawing/2014/chart" uri="{C3380CC4-5D6E-409C-BE32-E72D297353CC}">
              <c16:uniqueId val="{00000000-E166-428B-A5EA-FB636D94289C}"/>
            </c:ext>
          </c:extLst>
        </c:ser>
        <c:ser>
          <c:idx val="1"/>
          <c:order val="1"/>
          <c:tx>
            <c:strRef>
              <c:f>Sheet1!$C$168</c:f>
              <c:strCache>
                <c:ptCount val="1"/>
                <c:pt idx="0">
                  <c:v>meest kansrijk</c:v>
                </c:pt>
              </c:strCache>
            </c:strRef>
          </c:tx>
          <c:spPr>
            <a:solidFill>
              <a:srgbClr val="92D050"/>
            </a:solidFill>
            <a:ln>
              <a:noFill/>
            </a:ln>
            <a:effectLst/>
          </c:spPr>
          <c:invertIfNegative val="0"/>
          <c:cat>
            <c:strRef>
              <c:f>Sheet1!$A$169:$A$174</c:f>
              <c:strCache>
                <c:ptCount val="6"/>
                <c:pt idx="0">
                  <c:v>Meer voorlichting</c:v>
                </c:pt>
                <c:pt idx="1">
                  <c:v>Meer subsidie/ financiële prikkels</c:v>
                </c:pt>
                <c:pt idx="2">
                  <c:v>Meer ontzorgen door inzet derde partijen</c:v>
                </c:pt>
                <c:pt idx="3">
                  <c:v>Vereenvoudigen van de aanvraagprocedures</c:v>
                </c:pt>
                <c:pt idx="4">
                  <c:v>Het meer bekend maken van maatschappelijk verantwoord ondernemen</c:v>
                </c:pt>
                <c:pt idx="5">
                  <c:v>Duurzaamheid als marketinginstrument</c:v>
                </c:pt>
              </c:strCache>
            </c:strRef>
          </c:cat>
          <c:val>
            <c:numRef>
              <c:f>Sheet1!$C$169:$C$174</c:f>
              <c:numCache>
                <c:formatCode>General</c:formatCode>
                <c:ptCount val="6"/>
                <c:pt idx="0">
                  <c:v>6</c:v>
                </c:pt>
                <c:pt idx="1">
                  <c:v>9</c:v>
                </c:pt>
                <c:pt idx="2">
                  <c:v>9</c:v>
                </c:pt>
                <c:pt idx="3">
                  <c:v>1</c:v>
                </c:pt>
                <c:pt idx="4">
                  <c:v>4</c:v>
                </c:pt>
                <c:pt idx="5">
                  <c:v>3</c:v>
                </c:pt>
              </c:numCache>
            </c:numRef>
          </c:val>
          <c:extLst xmlns:c16r2="http://schemas.microsoft.com/office/drawing/2015/06/chart">
            <c:ext xmlns:c16="http://schemas.microsoft.com/office/drawing/2014/chart" uri="{C3380CC4-5D6E-409C-BE32-E72D297353CC}">
              <c16:uniqueId val="{00000001-E166-428B-A5EA-FB636D94289C}"/>
            </c:ext>
          </c:extLst>
        </c:ser>
        <c:dLbls>
          <c:showLegendKey val="0"/>
          <c:showVal val="0"/>
          <c:showCatName val="0"/>
          <c:showSerName val="0"/>
          <c:showPercent val="0"/>
          <c:showBubbleSize val="0"/>
        </c:dLbls>
        <c:gapWidth val="150"/>
        <c:overlap val="100"/>
        <c:axId val="32023296"/>
        <c:axId val="32024832"/>
      </c:barChart>
      <c:catAx>
        <c:axId val="32023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nl-NL"/>
          </a:p>
        </c:txPr>
        <c:crossAx val="32024832"/>
        <c:crosses val="autoZero"/>
        <c:auto val="1"/>
        <c:lblAlgn val="ctr"/>
        <c:lblOffset val="100"/>
        <c:noMultiLvlLbl val="0"/>
      </c:catAx>
      <c:valAx>
        <c:axId val="3202483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02329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Entry>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Sheet1!$B$168</c:f>
              <c:strCache>
                <c:ptCount val="1"/>
                <c:pt idx="0">
                  <c:v>minst kansrijk</c:v>
                </c:pt>
              </c:strCache>
            </c:strRef>
          </c:tx>
          <c:spPr>
            <a:solidFill>
              <a:srgbClr val="FF0000"/>
            </a:solidFill>
            <a:ln>
              <a:noFill/>
            </a:ln>
            <a:effectLst/>
          </c:spPr>
          <c:invertIfNegative val="0"/>
          <c:cat>
            <c:strRef>
              <c:f>Sheet1!$A$169:$A$173</c:f>
              <c:strCache>
                <c:ptCount val="5"/>
                <c:pt idx="0">
                  <c:v>Meer en duidelijkere voorlichting</c:v>
                </c:pt>
                <c:pt idx="1">
                  <c:v>Meer ontzorgen door inzet derde partijen</c:v>
                </c:pt>
                <c:pt idx="2">
                  <c:v>Meer subsidie/ financiële prikkels</c:v>
                </c:pt>
                <c:pt idx="3">
                  <c:v>Proactieve aanpak gemeente</c:v>
                </c:pt>
                <c:pt idx="4">
                  <c:v>Eenvoudige aanvraagprocedures</c:v>
                </c:pt>
              </c:strCache>
            </c:strRef>
          </c:cat>
          <c:val>
            <c:numRef>
              <c:f>Sheet1!$B$169:$B$173</c:f>
              <c:numCache>
                <c:formatCode>General</c:formatCode>
                <c:ptCount val="5"/>
                <c:pt idx="0">
                  <c:v>2</c:v>
                </c:pt>
                <c:pt idx="1">
                  <c:v>5</c:v>
                </c:pt>
                <c:pt idx="2">
                  <c:v>1</c:v>
                </c:pt>
                <c:pt idx="3">
                  <c:v>4</c:v>
                </c:pt>
                <c:pt idx="4">
                  <c:v>2</c:v>
                </c:pt>
              </c:numCache>
            </c:numRef>
          </c:val>
          <c:extLst xmlns:c16r2="http://schemas.microsoft.com/office/drawing/2015/06/chart">
            <c:ext xmlns:c16="http://schemas.microsoft.com/office/drawing/2014/chart" uri="{C3380CC4-5D6E-409C-BE32-E72D297353CC}">
              <c16:uniqueId val="{00000000-518D-4103-AF96-2D7CE8F1DCAA}"/>
            </c:ext>
          </c:extLst>
        </c:ser>
        <c:ser>
          <c:idx val="1"/>
          <c:order val="1"/>
          <c:tx>
            <c:strRef>
              <c:f>Sheet1!$C$168</c:f>
              <c:strCache>
                <c:ptCount val="1"/>
                <c:pt idx="0">
                  <c:v>meest kansrijk</c:v>
                </c:pt>
              </c:strCache>
            </c:strRef>
          </c:tx>
          <c:spPr>
            <a:solidFill>
              <a:srgbClr val="92D050"/>
            </a:solidFill>
            <a:ln>
              <a:noFill/>
            </a:ln>
            <a:effectLst/>
          </c:spPr>
          <c:invertIfNegative val="0"/>
          <c:cat>
            <c:strRef>
              <c:f>Sheet1!$A$169:$A$173</c:f>
              <c:strCache>
                <c:ptCount val="5"/>
                <c:pt idx="0">
                  <c:v>Meer en duidelijkere voorlichting</c:v>
                </c:pt>
                <c:pt idx="1">
                  <c:v>Meer ontzorgen door inzet derde partijen</c:v>
                </c:pt>
                <c:pt idx="2">
                  <c:v>Meer subsidie/ financiële prikkels</c:v>
                </c:pt>
                <c:pt idx="3">
                  <c:v>Proactieve aanpak gemeente</c:v>
                </c:pt>
                <c:pt idx="4">
                  <c:v>Eenvoudige aanvraagprocedures</c:v>
                </c:pt>
              </c:strCache>
            </c:strRef>
          </c:cat>
          <c:val>
            <c:numRef>
              <c:f>Sheet1!$C$169:$C$173</c:f>
              <c:numCache>
                <c:formatCode>General</c:formatCode>
                <c:ptCount val="5"/>
                <c:pt idx="0">
                  <c:v>6</c:v>
                </c:pt>
                <c:pt idx="1">
                  <c:v>6</c:v>
                </c:pt>
                <c:pt idx="2">
                  <c:v>9</c:v>
                </c:pt>
                <c:pt idx="3">
                  <c:v>6</c:v>
                </c:pt>
                <c:pt idx="4">
                  <c:v>9</c:v>
                </c:pt>
              </c:numCache>
            </c:numRef>
          </c:val>
          <c:extLst xmlns:c16r2="http://schemas.microsoft.com/office/drawing/2015/06/chart">
            <c:ext xmlns:c16="http://schemas.microsoft.com/office/drawing/2014/chart" uri="{C3380CC4-5D6E-409C-BE32-E72D297353CC}">
              <c16:uniqueId val="{00000001-518D-4103-AF96-2D7CE8F1DCAA}"/>
            </c:ext>
          </c:extLst>
        </c:ser>
        <c:dLbls>
          <c:showLegendKey val="0"/>
          <c:showVal val="0"/>
          <c:showCatName val="0"/>
          <c:showSerName val="0"/>
          <c:showPercent val="0"/>
          <c:showBubbleSize val="0"/>
        </c:dLbls>
        <c:gapWidth val="150"/>
        <c:overlap val="100"/>
        <c:axId val="121843712"/>
        <c:axId val="121845248"/>
      </c:barChart>
      <c:catAx>
        <c:axId val="121843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nl-NL"/>
          </a:p>
        </c:txPr>
        <c:crossAx val="121845248"/>
        <c:crosses val="autoZero"/>
        <c:auto val="1"/>
        <c:lblAlgn val="ctr"/>
        <c:lblOffset val="100"/>
        <c:noMultiLvlLbl val="0"/>
      </c:catAx>
      <c:valAx>
        <c:axId val="12184524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8437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Sheet1!$A$99</c:f>
              <c:strCache>
                <c:ptCount val="1"/>
                <c:pt idx="0">
                  <c:v>Vraag 11: Welke instrumenten heeft uw gemeente om afkoppeling te stimuleren?</c:v>
                </c:pt>
              </c:strCache>
            </c:strRef>
          </c:tx>
          <c:spPr>
            <a:solidFill>
              <a:srgbClr val="0070C0"/>
            </a:solidFill>
            <a:ln>
              <a:noFill/>
            </a:ln>
            <a:effectLst/>
          </c:spPr>
          <c:invertIfNegative val="0"/>
          <c:dPt>
            <c:idx val="0"/>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1-59B8-4028-B1E0-DBE19957C459}"/>
              </c:ext>
            </c:extLst>
          </c:dPt>
          <c:dPt>
            <c:idx val="1"/>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3-59B8-4028-B1E0-DBE19957C459}"/>
              </c:ext>
            </c:extLst>
          </c:dPt>
          <c:dPt>
            <c:idx val="2"/>
            <c:invertIfNegative val="0"/>
            <c:bubble3D val="0"/>
            <c:spPr>
              <a:solidFill>
                <a:srgbClr val="FFFF00"/>
              </a:solidFill>
              <a:ln>
                <a:noFill/>
              </a:ln>
              <a:effectLst/>
            </c:spPr>
            <c:extLst xmlns:c16r2="http://schemas.microsoft.com/office/drawing/2015/06/chart">
              <c:ext xmlns:c16="http://schemas.microsoft.com/office/drawing/2014/chart" uri="{C3380CC4-5D6E-409C-BE32-E72D297353CC}">
                <c16:uniqueId val="{00000005-59B8-4028-B1E0-DBE19957C459}"/>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7-59B8-4028-B1E0-DBE19957C459}"/>
              </c:ext>
            </c:extLst>
          </c:dPt>
          <c:dPt>
            <c:idx val="4"/>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9-59B8-4028-B1E0-DBE19957C459}"/>
              </c:ext>
            </c:extLst>
          </c:dPt>
          <c:dPt>
            <c:idx val="5"/>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B-59B8-4028-B1E0-DBE19957C459}"/>
              </c:ext>
            </c:extLst>
          </c:dPt>
          <c:dPt>
            <c:idx val="6"/>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D-59B8-4028-B1E0-DBE19957C459}"/>
              </c:ext>
            </c:extLst>
          </c:dPt>
          <c:dPt>
            <c:idx val="7"/>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F-59B8-4028-B1E0-DBE19957C45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Sheet1!$A$100:$A$103</c:f>
              <c:strCache>
                <c:ptCount val="4"/>
                <c:pt idx="0">
                  <c:v>Anders</c:v>
                </c:pt>
                <c:pt idx="1">
                  <c:v>Individuele aanpak, met ondersteuning gemeente</c:v>
                </c:pt>
                <c:pt idx="2">
                  <c:v>Collectieve aanpak bij herstructurering</c:v>
                </c:pt>
                <c:pt idx="3">
                  <c:v>Collectieve aanpak via BIZ of ondernemersvereniging</c:v>
                </c:pt>
              </c:strCache>
            </c:strRef>
          </c:cat>
          <c:val>
            <c:numRef>
              <c:f>Sheet1!$B$100:$B$103</c:f>
              <c:numCache>
                <c:formatCode>0%</c:formatCode>
                <c:ptCount val="4"/>
                <c:pt idx="0">
                  <c:v>0.18</c:v>
                </c:pt>
                <c:pt idx="1">
                  <c:v>0.27</c:v>
                </c:pt>
                <c:pt idx="2">
                  <c:v>0.33</c:v>
                </c:pt>
                <c:pt idx="3">
                  <c:v>0.44</c:v>
                </c:pt>
              </c:numCache>
            </c:numRef>
          </c:val>
          <c:extLst xmlns:c16r2="http://schemas.microsoft.com/office/drawing/2015/06/chart">
            <c:ext xmlns:c16="http://schemas.microsoft.com/office/drawing/2014/chart" uri="{C3380CC4-5D6E-409C-BE32-E72D297353CC}">
              <c16:uniqueId val="{00000010-59B8-4028-B1E0-DBE19957C459}"/>
            </c:ext>
          </c:extLst>
        </c:ser>
        <c:dLbls>
          <c:showLegendKey val="0"/>
          <c:showVal val="0"/>
          <c:showCatName val="0"/>
          <c:showSerName val="0"/>
          <c:showPercent val="0"/>
          <c:showBubbleSize val="0"/>
        </c:dLbls>
        <c:gapWidth val="182"/>
        <c:axId val="32066560"/>
        <c:axId val="32251904"/>
      </c:barChart>
      <c:catAx>
        <c:axId val="32066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2251904"/>
        <c:crosses val="autoZero"/>
        <c:auto val="1"/>
        <c:lblAlgn val="ctr"/>
        <c:lblOffset val="100"/>
        <c:noMultiLvlLbl val="0"/>
      </c:catAx>
      <c:valAx>
        <c:axId val="322519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06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2FAE0235-4619-4A6A-9B0A-57C3CB828F1C}" type="datetimeFigureOut">
              <a:rPr lang="nl-NL"/>
              <a:t>1-2-2018</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5C3B49E8-00FF-4F63-84CB-6F440ABACA53}" type="slidenum">
              <a:rPr lang="nl-NL"/>
              <a:t>‹nr.›</a:t>
            </a:fld>
            <a:endParaRPr lang="nl-NL"/>
          </a:p>
        </p:txBody>
      </p:sp>
    </p:spTree>
    <p:extLst>
      <p:ext uri="{BB962C8B-B14F-4D97-AF65-F5344CB8AC3E}">
        <p14:creationId xmlns:p14="http://schemas.microsoft.com/office/powerpoint/2010/main" val="27902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Presentatie onderzoek ‘afkoppelen hemelwater bedrijven Noord- en Midden- Limburg</a:t>
            </a:r>
          </a:p>
        </p:txBody>
      </p:sp>
      <p:sp>
        <p:nvSpPr>
          <p:cNvPr id="4" name="Tijdelijke aanduiding voor dianummer 3"/>
          <p:cNvSpPr>
            <a:spLocks noGrp="1"/>
          </p:cNvSpPr>
          <p:nvPr>
            <p:ph type="sldNum" sz="quarter" idx="10"/>
          </p:nvPr>
        </p:nvSpPr>
        <p:spPr/>
        <p:txBody>
          <a:bodyPr/>
          <a:lstStyle/>
          <a:p>
            <a:fld id="{5C3B49E8-00FF-4F63-84CB-6F440ABACA53}" type="slidenum">
              <a:rPr lang="nl-NL"/>
              <a:t>1</a:t>
            </a:fld>
            <a:endParaRPr lang="nl-NL"/>
          </a:p>
        </p:txBody>
      </p:sp>
    </p:spTree>
    <p:extLst>
      <p:ext uri="{BB962C8B-B14F-4D97-AF65-F5344CB8AC3E}">
        <p14:creationId xmlns:p14="http://schemas.microsoft.com/office/powerpoint/2010/main" val="330821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chemeClr val="accent2">
                    <a:lumMod val="50000"/>
                  </a:schemeClr>
                </a:solidFill>
              </a:rPr>
              <a:t>Deelconclusie:  zie</a:t>
            </a:r>
            <a:r>
              <a:rPr lang="nl-NL" sz="1200" baseline="0" dirty="0">
                <a:solidFill>
                  <a:schemeClr val="accent2">
                    <a:lumMod val="50000"/>
                  </a:schemeClr>
                </a:solidFill>
              </a:rPr>
              <a:t> rapport</a:t>
            </a:r>
            <a:endParaRPr lang="nl-NL" sz="1200" dirty="0">
              <a:solidFill>
                <a:schemeClr val="accent2">
                  <a:lumMod val="50000"/>
                </a:schemeClr>
              </a:solidFill>
            </a:endParaRPr>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10</a:t>
            </a:fld>
            <a:endParaRPr lang="nl-NL"/>
          </a:p>
        </p:txBody>
      </p:sp>
    </p:spTree>
    <p:extLst>
      <p:ext uri="{BB962C8B-B14F-4D97-AF65-F5344CB8AC3E}">
        <p14:creationId xmlns:p14="http://schemas.microsoft.com/office/powerpoint/2010/main" val="101792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Deelconclusie:</a:t>
            </a:r>
            <a:r>
              <a:rPr lang="nl-NL" baseline="0" dirty="0"/>
              <a:t> zie rapport</a:t>
            </a:r>
          </a:p>
          <a:p>
            <a:r>
              <a:rPr lang="nl-NL" sz="1200" dirty="0">
                <a:solidFill>
                  <a:schemeClr val="accent2">
                    <a:lumMod val="50000"/>
                  </a:schemeClr>
                </a:solidFill>
              </a:rPr>
              <a:t>Regelgeving</a:t>
            </a:r>
            <a:r>
              <a:rPr lang="nl-NL" sz="1200" baseline="0" dirty="0">
                <a:solidFill>
                  <a:schemeClr val="accent2">
                    <a:lumMod val="50000"/>
                  </a:schemeClr>
                </a:solidFill>
              </a:rPr>
              <a:t> – </a:t>
            </a:r>
            <a:r>
              <a:rPr lang="nl-NL" sz="1200" dirty="0">
                <a:solidFill>
                  <a:schemeClr val="accent2">
                    <a:lumMod val="50000"/>
                  </a:schemeClr>
                </a:solidFill>
              </a:rPr>
              <a:t>milieueisen</a:t>
            </a:r>
          </a:p>
          <a:p>
            <a:endParaRPr lang="nl-NL" dirty="0"/>
          </a:p>
          <a:p>
            <a:r>
              <a:rPr lang="nl-NL" dirty="0"/>
              <a:t>Resultaten</a:t>
            </a:r>
            <a:br>
              <a:rPr lang="nl-NL" dirty="0"/>
            </a:br>
            <a:endParaRPr lang="nl-NL" dirty="0"/>
          </a:p>
          <a:p>
            <a:pPr marL="171450" indent="-171450">
              <a:buFont typeface="Arial" panose="020B0604020202020204" pitchFamily="34" charset="0"/>
              <a:buChar char="•"/>
            </a:pPr>
            <a:r>
              <a:rPr lang="nl-NL" dirty="0"/>
              <a:t>Bedrijven zijn veelal niet bekend met de campagne </a:t>
            </a:r>
            <a:r>
              <a:rPr lang="nl-NL" dirty="0" err="1"/>
              <a:t>Waterklaar</a:t>
            </a:r>
            <a:endParaRPr lang="nl-NL" dirty="0"/>
          </a:p>
          <a:p>
            <a:endParaRPr lang="nl-NL" dirty="0"/>
          </a:p>
          <a:p>
            <a:pPr marL="171450" indent="-171450">
              <a:buFont typeface="Arial" panose="020B0604020202020204" pitchFamily="34" charset="0"/>
              <a:buChar char="•"/>
            </a:pPr>
            <a:r>
              <a:rPr lang="nl-NL" dirty="0"/>
              <a:t>Communicatie over afkoppelen hemelwater sluit niet goed aan bij </a:t>
            </a:r>
            <a:r>
              <a:rPr lang="nl-NL" baseline="0" dirty="0"/>
              <a:t> </a:t>
            </a:r>
            <a:r>
              <a:rPr lang="nl-NL" dirty="0"/>
              <a:t>informatiebehoefte van bedrijven</a:t>
            </a:r>
          </a:p>
          <a:p>
            <a:endParaRPr lang="nl-NL" dirty="0"/>
          </a:p>
          <a:p>
            <a:pPr marL="171450" indent="-171450">
              <a:buFont typeface="Arial" panose="020B0604020202020204" pitchFamily="34" charset="0"/>
              <a:buChar char="•"/>
            </a:pPr>
            <a:r>
              <a:rPr lang="nl-NL" dirty="0"/>
              <a:t>Bij bedrijven is er weinig kennis over de noodzaak en voordelen van het afkoppelen</a:t>
            </a:r>
          </a:p>
          <a:p>
            <a:endParaRPr lang="nl-NL" dirty="0"/>
          </a:p>
          <a:p>
            <a:pPr marL="171450" indent="-171450">
              <a:buFont typeface="Arial" panose="020B0604020202020204" pitchFamily="34" charset="0"/>
              <a:buChar char="•"/>
            </a:pPr>
            <a:r>
              <a:rPr lang="nl-NL" dirty="0"/>
              <a:t>Draagvlak voor duurzaam ondernemen bij bedrijven</a:t>
            </a:r>
          </a:p>
          <a:p>
            <a:endParaRPr lang="nl-NL" dirty="0"/>
          </a:p>
          <a:p>
            <a:pPr marL="0" indent="0">
              <a:buFont typeface="Arial" panose="020B0604020202020204" pitchFamily="34" charset="0"/>
              <a:buNone/>
            </a:pPr>
            <a:r>
              <a:rPr lang="nl-NL" dirty="0"/>
              <a:t>Afsluiting na</a:t>
            </a:r>
            <a:r>
              <a:rPr lang="nl-NL" baseline="0" dirty="0"/>
              <a:t> gemeente en bedrijven:</a:t>
            </a:r>
            <a:endParaRPr lang="nl-NL" dirty="0"/>
          </a:p>
          <a:p>
            <a:pPr marL="171450" indent="-171450">
              <a:buFont typeface="Arial" panose="020B0604020202020204" pitchFamily="34" charset="0"/>
              <a:buChar char="•"/>
            </a:pPr>
            <a:r>
              <a:rPr lang="nl-NL" dirty="0"/>
              <a:t>Aanpak gemeenten sluit niet aan bij behoefte bedrijven</a:t>
            </a:r>
          </a:p>
          <a:p>
            <a:endParaRPr lang="nl-NL" dirty="0"/>
          </a:p>
          <a:p>
            <a:pPr marL="171450" indent="-171450">
              <a:buFont typeface="Arial" panose="020B0604020202020204" pitchFamily="34" charset="0"/>
              <a:buChar char="•"/>
            </a:pPr>
            <a:r>
              <a:rPr lang="nl-NL" dirty="0"/>
              <a:t>Ingewikkelde aanvraagprocedure voor de subsidieregeling afkoppelen </a:t>
            </a:r>
          </a:p>
          <a:p>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11</a:t>
            </a:fld>
            <a:endParaRPr lang="nl-NL"/>
          </a:p>
        </p:txBody>
      </p:sp>
    </p:spTree>
    <p:extLst>
      <p:ext uri="{BB962C8B-B14F-4D97-AF65-F5344CB8AC3E}">
        <p14:creationId xmlns:p14="http://schemas.microsoft.com/office/powerpoint/2010/main" val="98275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Aanvullend: </a:t>
            </a:r>
          </a:p>
          <a:p>
            <a:r>
              <a:rPr lang="nl-NL" dirty="0"/>
              <a:t>- haalbaarheidstoets</a:t>
            </a:r>
            <a:r>
              <a:rPr lang="nl-NL" baseline="0" dirty="0"/>
              <a:t> vermelden</a:t>
            </a:r>
          </a:p>
          <a:p>
            <a:r>
              <a:rPr lang="nl-NL" baseline="0" dirty="0"/>
              <a:t>- Hoofdvraag beantwoorden: betere benutting stimuleringsregeling dus meer afkoppelen</a:t>
            </a:r>
            <a:endParaRPr lang="nl-NL" dirty="0"/>
          </a:p>
        </p:txBody>
      </p:sp>
      <p:sp>
        <p:nvSpPr>
          <p:cNvPr id="4" name="Slide Number Placeholder 3"/>
          <p:cNvSpPr>
            <a:spLocks noGrp="1"/>
          </p:cNvSpPr>
          <p:nvPr>
            <p:ph type="sldNum" sz="quarter" idx="10"/>
          </p:nvPr>
        </p:nvSpPr>
        <p:spPr/>
        <p:txBody>
          <a:bodyPr/>
          <a:lstStyle/>
          <a:p>
            <a:fld id="{5C3B49E8-00FF-4F63-84CB-6F440ABACA53}" type="slidenum">
              <a:rPr lang="nl-NL" smtClean="0"/>
              <a:t>14</a:t>
            </a:fld>
            <a:endParaRPr lang="nl-NL"/>
          </a:p>
        </p:txBody>
      </p:sp>
    </p:spTree>
    <p:extLst>
      <p:ext uri="{BB962C8B-B14F-4D97-AF65-F5344CB8AC3E}">
        <p14:creationId xmlns:p14="http://schemas.microsoft.com/office/powerpoint/2010/main" val="114512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conclusie</a:t>
            </a:r>
          </a:p>
        </p:txBody>
      </p:sp>
      <p:sp>
        <p:nvSpPr>
          <p:cNvPr id="4" name="Slide Number Placeholder 3"/>
          <p:cNvSpPr>
            <a:spLocks noGrp="1"/>
          </p:cNvSpPr>
          <p:nvPr>
            <p:ph type="sldNum" sz="quarter" idx="10"/>
          </p:nvPr>
        </p:nvSpPr>
        <p:spPr/>
        <p:txBody>
          <a:bodyPr/>
          <a:lstStyle/>
          <a:p>
            <a:fld id="{5C3B49E8-00FF-4F63-84CB-6F440ABACA53}" type="slidenum">
              <a:rPr lang="nl-NL" smtClean="0"/>
              <a:t>15</a:t>
            </a:fld>
            <a:endParaRPr lang="nl-NL"/>
          </a:p>
        </p:txBody>
      </p:sp>
    </p:spTree>
    <p:extLst>
      <p:ext uri="{BB962C8B-B14F-4D97-AF65-F5344CB8AC3E}">
        <p14:creationId xmlns:p14="http://schemas.microsoft.com/office/powerpoint/2010/main" val="52978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Drie 4</a:t>
            </a:r>
            <a:r>
              <a:rPr lang="nl-NL" baseline="30000" dirty="0"/>
              <a:t>e</a:t>
            </a:r>
            <a:r>
              <a:rPr lang="nl-NL" dirty="0"/>
              <a:t> jaar deeltijdstudenten Land- en Watermanagement van de </a:t>
            </a:r>
            <a:br>
              <a:rPr lang="nl-NL" dirty="0"/>
            </a:br>
            <a:r>
              <a:rPr lang="nl-NL" dirty="0"/>
              <a:t>Hogeschool Van Hall en </a:t>
            </a:r>
            <a:r>
              <a:rPr lang="nl-NL" dirty="0" err="1"/>
              <a:t>Larenstein</a:t>
            </a:r>
            <a:endParaRPr lang="nl-NL" dirty="0"/>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Henny, </a:t>
            </a:r>
            <a:r>
              <a:rPr lang="nl-NL" dirty="0" err="1"/>
              <a:t>Junny</a:t>
            </a:r>
            <a:r>
              <a:rPr lang="nl-NL" dirty="0"/>
              <a:t>, Anne</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Onderzoek in opdracht van </a:t>
            </a:r>
            <a:r>
              <a:rPr lang="nl-NL" dirty="0" err="1"/>
              <a:t>Waterklaar</a:t>
            </a:r>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2</a:t>
            </a:fld>
            <a:endParaRPr lang="nl-NL"/>
          </a:p>
        </p:txBody>
      </p:sp>
    </p:spTree>
    <p:extLst>
      <p:ext uri="{BB962C8B-B14F-4D97-AF65-F5344CB8AC3E}">
        <p14:creationId xmlns:p14="http://schemas.microsoft.com/office/powerpoint/2010/main" val="295559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Onderzoek omdat afkoppelen hemelwater bij bedrijven onvoldoende van de grond komt. Hoe kunnen bedrijven besluiten hemelwater van hun bedrijf af te koppelen,  voordelen zijn voor bedrijven nl. niet direct zichtbaar.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Onderzoeksvraag “…”</a:t>
            </a:r>
          </a:p>
          <a:p>
            <a:pPr marL="171450" indent="-171450">
              <a:buFont typeface="Arial" panose="020B0604020202020204" pitchFamily="34" charset="0"/>
              <a:buChar char="•"/>
            </a:pPr>
            <a:r>
              <a:rPr lang="nl-NL" dirty="0"/>
              <a:t>&gt;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3</a:t>
            </a:fld>
            <a:endParaRPr lang="nl-NL"/>
          </a:p>
        </p:txBody>
      </p:sp>
    </p:spTree>
    <p:extLst>
      <p:ext uri="{BB962C8B-B14F-4D97-AF65-F5344CB8AC3E}">
        <p14:creationId xmlns:p14="http://schemas.microsoft.com/office/powerpoint/2010/main" val="290139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4</a:t>
            </a:fld>
            <a:endParaRPr lang="nl-NL"/>
          </a:p>
        </p:txBody>
      </p:sp>
    </p:spTree>
    <p:extLst>
      <p:ext uri="{BB962C8B-B14F-4D97-AF65-F5344CB8AC3E}">
        <p14:creationId xmlns:p14="http://schemas.microsoft.com/office/powerpoint/2010/main" val="422125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Enquête: onderzoek gedaan naar naar feiten en meningen. </a:t>
            </a:r>
          </a:p>
          <a:p>
            <a:pPr marL="628650" lvl="1" indent="-171450">
              <a:buFont typeface="Wingdings" panose="05000000000000000000" pitchFamily="2" charset="2"/>
              <a:buChar char="Ø"/>
            </a:pPr>
            <a:r>
              <a:rPr lang="nl-NL" dirty="0"/>
              <a:t>Enquête uitgezet onder 15 gemeenten → 13 gemeenten gereageerd (80%)</a:t>
            </a:r>
          </a:p>
          <a:p>
            <a:pPr marL="628650" lvl="1" indent="-171450">
              <a:buFont typeface="Wingdings" panose="05000000000000000000" pitchFamily="2" charset="2"/>
              <a:buChar char="Ø"/>
            </a:pPr>
            <a:r>
              <a:rPr lang="nl-NL" dirty="0"/>
              <a:t>Enquête uitgezet onder 500 bedrijven → 77 bedrijven gereageerd (13%)</a:t>
            </a:r>
          </a:p>
          <a:p>
            <a:pPr lvl="2"/>
            <a:r>
              <a:rPr lang="nl-NL" dirty="0"/>
              <a:t>→ mooi als er meer bedrijven gereageerd hadden</a:t>
            </a:r>
          </a:p>
          <a:p>
            <a:pPr lvl="2"/>
            <a:r>
              <a:rPr lang="nl-NL" dirty="0"/>
              <a:t>→ respons bedrijven in verschillende gesprekken bevestigd</a:t>
            </a:r>
          </a:p>
          <a:p>
            <a:pPr lvl="1"/>
            <a:endParaRPr lang="nl-NL" dirty="0"/>
          </a:p>
          <a:p>
            <a:pPr marL="171450" indent="-171450">
              <a:buFont typeface="Arial" panose="020B0604020202020204" pitchFamily="34" charset="0"/>
              <a:buChar char="•"/>
            </a:pPr>
            <a:r>
              <a:rPr lang="nl-NL" dirty="0"/>
              <a:t>Literatuurstudie: wijze waarop aanpak en communicatie bij gemeenten is georganiseerd en de subsidieregelingen zijn ingericht</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Gesprekken: gesproken met OML, parkmanagement en tijdens bijeenkomst “Water voor later” in Roermond gesproken met aantal bedrijven</a:t>
            </a:r>
          </a:p>
          <a:p>
            <a:endParaRPr lang="nl-NL" dirty="0"/>
          </a:p>
          <a:p>
            <a:pPr marL="171450" indent="-171450">
              <a:buFont typeface="Arial" panose="020B0604020202020204" pitchFamily="34" charset="0"/>
              <a:buChar char="•"/>
            </a:pPr>
            <a:r>
              <a:rPr lang="nl-NL" dirty="0"/>
              <a:t>Bedrijven hebben d.m.v. enquête aangegeven welke maatregelen het meest én het mist kansrijk vinden. Voor het bepalen van de effectiviteit van de maatregelen zijn deze maatregelen gescoord op effect en inspanning Effect en op Inspanning (hier komen we later op terug.</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Haalbaarheidsonderzoek: de zes aanvullende maatregelen zijn getoetst op uitvoerbaarheid en haalbaarheid</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5</a:t>
            </a:fld>
            <a:endParaRPr lang="nl-NL"/>
          </a:p>
        </p:txBody>
      </p:sp>
    </p:spTree>
    <p:extLst>
      <p:ext uri="{BB962C8B-B14F-4D97-AF65-F5344CB8AC3E}">
        <p14:creationId xmlns:p14="http://schemas.microsoft.com/office/powerpoint/2010/main" val="313963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6</a:t>
            </a:fld>
            <a:endParaRPr lang="nl-NL"/>
          </a:p>
        </p:txBody>
      </p:sp>
    </p:spTree>
    <p:extLst>
      <p:ext uri="{BB962C8B-B14F-4D97-AF65-F5344CB8AC3E}">
        <p14:creationId xmlns:p14="http://schemas.microsoft.com/office/powerpoint/2010/main" val="269544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7</a:t>
            </a:fld>
            <a:endParaRPr lang="nl-NL"/>
          </a:p>
        </p:txBody>
      </p:sp>
    </p:spTree>
    <p:extLst>
      <p:ext uri="{BB962C8B-B14F-4D97-AF65-F5344CB8AC3E}">
        <p14:creationId xmlns:p14="http://schemas.microsoft.com/office/powerpoint/2010/main" val="332687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8</a:t>
            </a:fld>
            <a:endParaRPr lang="nl-NL"/>
          </a:p>
        </p:txBody>
      </p:sp>
    </p:spTree>
    <p:extLst>
      <p:ext uri="{BB962C8B-B14F-4D97-AF65-F5344CB8AC3E}">
        <p14:creationId xmlns:p14="http://schemas.microsoft.com/office/powerpoint/2010/main" val="33183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“Anders”:</a:t>
            </a:r>
          </a:p>
          <a:p>
            <a:r>
              <a:rPr lang="nl-NL" dirty="0"/>
              <a:t>Bij de keuze “Anders” geven de respondenten (18%) de volgende opmerkingen:</a:t>
            </a:r>
          </a:p>
          <a:p>
            <a:r>
              <a:rPr lang="nl-NL" dirty="0"/>
              <a:t>•	Overleg met vastgoedafdeling.</a:t>
            </a:r>
          </a:p>
          <a:p>
            <a:r>
              <a:rPr lang="nl-NL" dirty="0"/>
              <a:t>•	Afkoppelen is reeds uitgevoerd in 2015.</a:t>
            </a:r>
          </a:p>
          <a:p>
            <a:r>
              <a:rPr lang="nl-NL" dirty="0"/>
              <a:t>•	Geen idee.</a:t>
            </a:r>
          </a:p>
          <a:p>
            <a:r>
              <a:rPr lang="nl-NL" dirty="0"/>
              <a:t>•	Open voor elke oplossing.</a:t>
            </a:r>
          </a:p>
          <a:p>
            <a:r>
              <a:rPr lang="nl-NL" dirty="0"/>
              <a:t>•	Dit in overleg met de verhuurder.</a:t>
            </a:r>
          </a:p>
          <a:p>
            <a:r>
              <a:rPr lang="nl-NL" dirty="0"/>
              <a:t>•	Samen met de adviesbureau, slechte ervaring met de gemeente.</a:t>
            </a:r>
          </a:p>
          <a:p>
            <a:r>
              <a:rPr lang="nl-NL" dirty="0"/>
              <a:t>•	Eerst in de materie moeten verdiepen.</a:t>
            </a:r>
          </a:p>
          <a:p>
            <a:r>
              <a:rPr lang="nl-NL" dirty="0"/>
              <a:t>•	Is reeds afgekoppeld.</a:t>
            </a:r>
          </a:p>
          <a:p>
            <a:r>
              <a:rPr lang="nl-NL" dirty="0"/>
              <a:t>•	Wil eerst weten wat de mogelijkheden zijn.</a:t>
            </a:r>
          </a:p>
          <a:p>
            <a:r>
              <a:rPr lang="nl-NL" dirty="0"/>
              <a:t>•	Kan geen keuze maken i.v.m. te weinig info daarover.</a:t>
            </a:r>
          </a:p>
          <a:p>
            <a:endParaRPr lang="nl-NL" dirty="0"/>
          </a:p>
        </p:txBody>
      </p:sp>
      <p:sp>
        <p:nvSpPr>
          <p:cNvPr id="4" name="Tijdelijke aanduiding voor dianummer 3"/>
          <p:cNvSpPr>
            <a:spLocks noGrp="1"/>
          </p:cNvSpPr>
          <p:nvPr>
            <p:ph type="sldNum" sz="quarter" idx="10"/>
          </p:nvPr>
        </p:nvSpPr>
        <p:spPr/>
        <p:txBody>
          <a:bodyPr/>
          <a:lstStyle/>
          <a:p>
            <a:fld id="{5C3B49E8-00FF-4F63-84CB-6F440ABACA53}" type="slidenum">
              <a:rPr lang="nl-NL" smtClean="0"/>
              <a:t>9</a:t>
            </a:fld>
            <a:endParaRPr lang="nl-NL"/>
          </a:p>
        </p:txBody>
      </p:sp>
    </p:spTree>
    <p:extLst>
      <p:ext uri="{BB962C8B-B14F-4D97-AF65-F5344CB8AC3E}">
        <p14:creationId xmlns:p14="http://schemas.microsoft.com/office/powerpoint/2010/main" val="131759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de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0743774B-4C4B-4A95-8385-E36E1EB9F96A}" type="datetime1">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7189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de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F88B54C-7575-440E-92B6-9DD0854553B7}" type="datetime1">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33563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2E3F6F9-16D8-45DC-9DD9-06C39EE301D4}" type="datetime1">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A040F7-9357-4818-A747-74F8CCC0A47E}"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290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de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4B52B7E2-926A-47F0-A535-07B9C18D505E}" type="datetime1">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254966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F67591DF-A8A7-4381-AC98-66CEC77B4ED7}" type="datetime1">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A040F7-9357-4818-A747-74F8CCC0A47E}"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9726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B4CFEDCF-5CDC-48D7-B4A4-73757E1C7BE0}" type="datetime1">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205086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ABB0794-0AF2-40CE-BD0E-2480E441F4DD}" type="datetime1">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182903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B196AB-CD36-48AC-820D-219A985091ED}" type="datetime1">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384010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de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91D31C3-C68C-443B-B857-A73D81659913}" type="datetime1">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132511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D5077E0-4562-48CE-972B-E1A79C1E8AF4}" type="datetime1">
              <a:rPr lang="nl-NL" smtClean="0"/>
              <a:t>1-2-2018</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193505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ABA9E33-1F18-40E0-BD27-EEBA58232DF7}" type="datetime1">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209687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9130383-1B64-4813-878D-AF63F106B27B}" type="datetime1">
              <a:rPr lang="nl-NL" smtClean="0"/>
              <a:t>1-2-2018</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161320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72233114-C23B-42A0-955E-6DF4D8C7BFC4}" type="datetime1">
              <a:rPr lang="nl-NL" smtClean="0"/>
              <a:t>1-2-2018</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100245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93963-3368-4C8C-BFCF-3BCA92479AC3}" type="datetime1">
              <a:rPr lang="nl-NL" smtClean="0"/>
              <a:t>1-2-2018</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135127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de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699D350-BD1F-4547-ADBF-36EB392A314C}" type="datetime1">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78166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CA9E994-A913-41AD-98BE-32A956F6BA26}" type="datetime1">
              <a:rPr lang="nl-NL" smtClean="0"/>
              <a:t>1-2-2018</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A040F7-9357-4818-A747-74F8CCC0A47E}" type="slidenum">
              <a:rPr lang="nl-NL" smtClean="0"/>
              <a:t>‹nr.›</a:t>
            </a:fld>
            <a:endParaRPr lang="nl-NL"/>
          </a:p>
        </p:txBody>
      </p:sp>
    </p:spTree>
    <p:extLst>
      <p:ext uri="{BB962C8B-B14F-4D97-AF65-F5344CB8AC3E}">
        <p14:creationId xmlns:p14="http://schemas.microsoft.com/office/powerpoint/2010/main" val="165670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B71124-8ADB-4FCD-BF80-17012C9A5AD6}" type="datetime1">
              <a:rPr lang="nl-NL" smtClean="0"/>
              <a:t>1-2-2018</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A040F7-9357-4818-A747-74F8CCC0A47E}" type="slidenum">
              <a:rPr lang="nl-NL" smtClean="0"/>
              <a:t>‹nr.›</a:t>
            </a:fld>
            <a:endParaRPr lang="nl-NL"/>
          </a:p>
        </p:txBody>
      </p:sp>
    </p:spTree>
    <p:extLst>
      <p:ext uri="{BB962C8B-B14F-4D97-AF65-F5344CB8AC3E}">
        <p14:creationId xmlns:p14="http://schemas.microsoft.com/office/powerpoint/2010/main" val="92782689"/>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ctrTitle"/>
            <p:extLst>
              <p:ext uri="{D42A27DB-BD31-4B8C-83A1-F6EECF244321}">
                <p14:modId xmlns:p14="http://schemas.microsoft.com/office/powerpoint/2010/main" val="1146405575"/>
              </p:ext>
            </p:extLst>
          </p:nvPr>
        </p:nvSpPr>
        <p:spPr>
          <a:xfrm>
            <a:off x="176271" y="253388"/>
            <a:ext cx="12015729" cy="1685581"/>
          </a:xfrm>
        </p:spPr>
        <p:txBody>
          <a:bodyPr>
            <a:normAutofit fontScale="90000"/>
          </a:bodyPr>
          <a:lstStyle/>
          <a:p>
            <a:pPr algn="ctr"/>
            <a:r>
              <a:rPr lang="nl-NL" sz="4000" dirty="0">
                <a:solidFill>
                  <a:schemeClr val="accent2">
                    <a:lumMod val="50000"/>
                  </a:schemeClr>
                </a:solidFill>
              </a:rPr>
              <a:t>Afkoppelen hemelwater bedrijven </a:t>
            </a:r>
            <a:br>
              <a:rPr lang="nl-NL" sz="4000" dirty="0">
                <a:solidFill>
                  <a:schemeClr val="accent2">
                    <a:lumMod val="50000"/>
                  </a:schemeClr>
                </a:solidFill>
              </a:rPr>
            </a:br>
            <a:r>
              <a:rPr lang="nl-NL" sz="4000" dirty="0">
                <a:solidFill>
                  <a:schemeClr val="accent2">
                    <a:lumMod val="50000"/>
                  </a:schemeClr>
                </a:solidFill>
              </a:rPr>
              <a:t>Noord- en Midden-Limburg</a:t>
            </a:r>
            <a:r>
              <a:rPr lang="nl-NL" sz="2700" b="1" i="1" dirty="0">
                <a:solidFill>
                  <a:schemeClr val="accent2">
                    <a:lumMod val="50000"/>
                  </a:schemeClr>
                </a:solidFill>
              </a:rPr>
              <a:t/>
            </a:r>
            <a:br>
              <a:rPr lang="nl-NL" sz="2700" b="1" i="1" dirty="0">
                <a:solidFill>
                  <a:schemeClr val="accent2">
                    <a:lumMod val="50000"/>
                  </a:schemeClr>
                </a:solidFill>
              </a:rPr>
            </a:br>
            <a:r>
              <a:rPr lang="nl-NL" sz="2200" dirty="0">
                <a:solidFill>
                  <a:schemeClr val="accent2">
                    <a:lumMod val="50000"/>
                  </a:schemeClr>
                </a:solidFill>
              </a:rPr>
              <a:t>Bijeenkomst 25 januari </a:t>
            </a:r>
            <a:r>
              <a:rPr lang="nl-NL" sz="2200" dirty="0" smtClean="0">
                <a:solidFill>
                  <a:schemeClr val="accent2">
                    <a:lumMod val="50000"/>
                  </a:schemeClr>
                </a:solidFill>
              </a:rPr>
              <a:t>2018</a:t>
            </a:r>
            <a:br>
              <a:rPr lang="nl-NL" sz="2200" dirty="0" smtClean="0">
                <a:solidFill>
                  <a:schemeClr val="accent2">
                    <a:lumMod val="50000"/>
                  </a:schemeClr>
                </a:solidFill>
              </a:rPr>
            </a:br>
            <a:endParaRPr lang="nl-NL" sz="2200" dirty="0">
              <a:solidFill>
                <a:schemeClr val="accent2">
                  <a:lumMod val="50000"/>
                </a:schemeClr>
              </a:solidFill>
            </a:endParaRPr>
          </a:p>
        </p:txBody>
      </p:sp>
      <p:sp>
        <p:nvSpPr>
          <p:cNvPr id="3" name="Ondertitel 2"/>
          <p:cNvSpPr>
            <a:spLocks noGrp="1"/>
          </p:cNvSpPr>
          <p:nvPr>
            <p:ph type="subTitle" idx="1"/>
          </p:nvPr>
        </p:nvSpPr>
        <p:spPr>
          <a:xfrm>
            <a:off x="1524000" y="2239582"/>
            <a:ext cx="9144000" cy="4307522"/>
          </a:xfrm>
        </p:spPr>
        <p:txBody>
          <a:bodyPr/>
          <a:lstStyle/>
          <a:p>
            <a:pPr algn="l"/>
            <a:endParaRPr lang="nl-NL" b="1" dirty="0">
              <a:solidFill>
                <a:schemeClr val="accent2">
                  <a:lumMod val="50000"/>
                </a:schemeClr>
              </a:solidFill>
            </a:endParaRPr>
          </a:p>
          <a:p>
            <a:endParaRPr lang="nl-NL" dirty="0">
              <a:solidFill>
                <a:srgbClr val="0070C0"/>
              </a:solidFill>
            </a:endParaRPr>
          </a:p>
          <a:p>
            <a:endParaRPr lang="nl-NL" dirty="0">
              <a:solidFill>
                <a:srgbClr val="0070C0"/>
              </a:solidFill>
            </a:endParaRPr>
          </a:p>
          <a:p>
            <a:endParaRPr lang="nl-NL" dirty="0">
              <a:solidFill>
                <a:srgbClr val="0070C0"/>
              </a:solidFill>
            </a:endParaRPr>
          </a:p>
          <a:p>
            <a:endParaRPr lang="nl-NL" dirty="0">
              <a:solidFill>
                <a:srgbClr val="0070C0"/>
              </a:solidFill>
            </a:endParaRPr>
          </a:p>
          <a:p>
            <a:endParaRPr lang="nl-NL" dirty="0">
              <a:solidFill>
                <a:srgbClr val="0070C0"/>
              </a:solidFill>
            </a:endParaRPr>
          </a:p>
          <a:p>
            <a:endParaRPr lang="nl-NL" dirty="0">
              <a:solidFill>
                <a:srgbClr val="0070C0"/>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1</a:t>
            </a:fld>
            <a:endParaRPr lang="nl-NL"/>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71" y="1955671"/>
            <a:ext cx="12001081" cy="489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p:cNvPicPr>
            <a:picLocks noChangeAspect="1"/>
          </p:cNvPicPr>
          <p:nvPr/>
        </p:nvPicPr>
        <p:blipFill>
          <a:blip r:embed="rId4"/>
          <a:stretch>
            <a:fillRect/>
          </a:stretch>
        </p:blipFill>
        <p:spPr>
          <a:xfrm>
            <a:off x="9258300" y="5521556"/>
            <a:ext cx="2933700" cy="1000125"/>
          </a:xfrm>
          <a:prstGeom prst="rect">
            <a:avLst/>
          </a:prstGeom>
        </p:spPr>
      </p:pic>
    </p:spTree>
    <p:extLst>
      <p:ext uri="{BB962C8B-B14F-4D97-AF65-F5344CB8AC3E}">
        <p14:creationId xmlns:p14="http://schemas.microsoft.com/office/powerpoint/2010/main" val="326636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nvPr>
        </p:nvSpPr>
        <p:spPr>
          <a:xfrm>
            <a:off x="1784733" y="624110"/>
            <a:ext cx="9719879" cy="1280890"/>
          </a:xfrm>
        </p:spPr>
        <p:txBody>
          <a:bodyPr/>
          <a:lstStyle/>
          <a:p>
            <a:r>
              <a:rPr lang="nl-NL" dirty="0">
                <a:solidFill>
                  <a:schemeClr val="accent2">
                    <a:lumMod val="50000"/>
                  </a:schemeClr>
                </a:solidFill>
              </a:rPr>
              <a:t>Bevindingen gemeenten </a:t>
            </a:r>
            <a:r>
              <a:rPr lang="nl-NL" dirty="0" smtClean="0">
                <a:solidFill>
                  <a:schemeClr val="accent2">
                    <a:lumMod val="50000"/>
                  </a:schemeClr>
                </a:solidFill>
              </a:rPr>
              <a:t>(4a)</a:t>
            </a:r>
            <a:endParaRPr lang="nl-NL" dirty="0">
              <a:solidFill>
                <a:schemeClr val="accent2">
                  <a:lumMod val="50000"/>
                </a:schemeClr>
              </a:solidFill>
            </a:endParaRPr>
          </a:p>
        </p:txBody>
      </p:sp>
      <p:sp>
        <p:nvSpPr>
          <p:cNvPr id="3" name="Tijdelijke aanduiding voor inhoud 2"/>
          <p:cNvSpPr>
            <a:spLocks noGrp="1"/>
          </p:cNvSpPr>
          <p:nvPr>
            <p:ph idx="1"/>
            <p:extLst/>
          </p:nvPr>
        </p:nvSpPr>
        <p:spPr>
          <a:xfrm>
            <a:off x="1784733" y="2009972"/>
            <a:ext cx="9719879" cy="4064258"/>
          </a:xfrm>
        </p:spPr>
        <p:txBody>
          <a:bodyPr vert="horz" lIns="91440" tIns="45720" rIns="91440" bIns="45720" rtlCol="0" anchor="t">
            <a:normAutofit lnSpcReduction="10000"/>
          </a:bodyPr>
          <a:lstStyle/>
          <a:p>
            <a:r>
              <a:rPr lang="nl-NL" sz="2000" dirty="0" smtClean="0">
                <a:solidFill>
                  <a:schemeClr val="accent2">
                    <a:lumMod val="50000"/>
                  </a:schemeClr>
                </a:solidFill>
              </a:rPr>
              <a:t>Beperkt inzicht in aantal afgekoppelde bedrijven</a:t>
            </a:r>
          </a:p>
          <a:p>
            <a:r>
              <a:rPr lang="nl-NL" sz="2000" dirty="0" smtClean="0">
                <a:solidFill>
                  <a:schemeClr val="accent2">
                    <a:lumMod val="50000"/>
                  </a:schemeClr>
                </a:solidFill>
              </a:rPr>
              <a:t>Beperkte </a:t>
            </a:r>
            <a:r>
              <a:rPr lang="nl-NL" sz="2000" dirty="0">
                <a:solidFill>
                  <a:schemeClr val="accent2">
                    <a:lumMod val="50000"/>
                  </a:schemeClr>
                </a:solidFill>
              </a:rPr>
              <a:t>belangstelling bedrijven voor afkoppelen, tenzij er sprake is van </a:t>
            </a:r>
            <a:r>
              <a:rPr lang="nl-NL" sz="2000" dirty="0" smtClean="0">
                <a:solidFill>
                  <a:schemeClr val="accent2">
                    <a:lumMod val="50000"/>
                  </a:schemeClr>
                </a:solidFill>
              </a:rPr>
              <a:t>wateroverlast</a:t>
            </a:r>
            <a:endParaRPr lang="nl-NL" sz="2000" dirty="0">
              <a:solidFill>
                <a:schemeClr val="accent2">
                  <a:lumMod val="50000"/>
                </a:schemeClr>
              </a:solidFill>
            </a:endParaRPr>
          </a:p>
          <a:p>
            <a:r>
              <a:rPr lang="nl-NL" sz="2000" dirty="0">
                <a:solidFill>
                  <a:schemeClr val="accent2">
                    <a:lumMod val="50000"/>
                  </a:schemeClr>
                </a:solidFill>
              </a:rPr>
              <a:t>Beperkt budget en beperkte capaciteit</a:t>
            </a:r>
          </a:p>
          <a:p>
            <a:pPr marL="0" indent="0">
              <a:buNone/>
            </a:pPr>
            <a:endParaRPr lang="nl-NL" sz="2000" dirty="0" smtClean="0">
              <a:solidFill>
                <a:schemeClr val="accent2">
                  <a:lumMod val="50000"/>
                </a:schemeClr>
              </a:solidFill>
            </a:endParaRPr>
          </a:p>
          <a:p>
            <a:pPr marL="0" indent="0">
              <a:buNone/>
            </a:pPr>
            <a:endParaRPr lang="nl-NL" sz="2000" dirty="0">
              <a:solidFill>
                <a:schemeClr val="accent2">
                  <a:lumMod val="50000"/>
                </a:schemeClr>
              </a:solidFill>
            </a:endParaRPr>
          </a:p>
          <a:p>
            <a:r>
              <a:rPr lang="nl-NL" sz="2000" dirty="0">
                <a:solidFill>
                  <a:schemeClr val="accent2">
                    <a:lumMod val="50000"/>
                  </a:schemeClr>
                </a:solidFill>
              </a:rPr>
              <a:t>Kansen bij herstructurering of ontwikkeling nieuwe </a:t>
            </a:r>
            <a:r>
              <a:rPr lang="nl-NL" sz="2000" dirty="0" smtClean="0">
                <a:solidFill>
                  <a:schemeClr val="accent2">
                    <a:lumMod val="50000"/>
                  </a:schemeClr>
                </a:solidFill>
              </a:rPr>
              <a:t>bedrijventerreinen</a:t>
            </a:r>
          </a:p>
          <a:p>
            <a:r>
              <a:rPr lang="nl-NL" sz="2000" dirty="0" err="1" smtClean="0">
                <a:solidFill>
                  <a:schemeClr val="accent2">
                    <a:lumMod val="50000"/>
                  </a:schemeClr>
                </a:solidFill>
              </a:rPr>
              <a:t>Ontzorgen</a:t>
            </a:r>
            <a:r>
              <a:rPr lang="nl-NL" sz="2000" dirty="0" smtClean="0">
                <a:solidFill>
                  <a:schemeClr val="accent2">
                    <a:lumMod val="50000"/>
                  </a:schemeClr>
                </a:solidFill>
              </a:rPr>
              <a:t> </a:t>
            </a:r>
          </a:p>
          <a:p>
            <a:r>
              <a:rPr lang="nl-NL" sz="2000" dirty="0">
                <a:solidFill>
                  <a:schemeClr val="accent2">
                    <a:lumMod val="50000"/>
                  </a:schemeClr>
                </a:solidFill>
              </a:rPr>
              <a:t>M</a:t>
            </a:r>
            <a:r>
              <a:rPr lang="nl-NL" sz="2000" dirty="0" smtClean="0">
                <a:solidFill>
                  <a:schemeClr val="accent2">
                    <a:lumMod val="50000"/>
                  </a:schemeClr>
                </a:solidFill>
              </a:rPr>
              <a:t>eer subsidie of financiële prikkels</a:t>
            </a:r>
          </a:p>
          <a:p>
            <a:r>
              <a:rPr lang="nl-NL" sz="2000" dirty="0" smtClean="0">
                <a:solidFill>
                  <a:schemeClr val="accent2">
                    <a:lumMod val="50000"/>
                  </a:schemeClr>
                </a:solidFill>
              </a:rPr>
              <a:t>Meer voorlichting</a:t>
            </a:r>
            <a:endParaRPr lang="nl-NL" sz="2000" dirty="0">
              <a:solidFill>
                <a:schemeClr val="accent2">
                  <a:lumMod val="50000"/>
                </a:schemeClr>
              </a:solidFill>
            </a:endParaRPr>
          </a:p>
          <a:p>
            <a:endParaRPr lang="nl-NL" sz="2400" b="1" dirty="0">
              <a:solidFill>
                <a:schemeClr val="accent2">
                  <a:lumMod val="50000"/>
                </a:schemeClr>
              </a:solidFill>
            </a:endParaRPr>
          </a:p>
          <a:p>
            <a:endParaRPr lang="nl-NL" sz="2400" b="1" dirty="0">
              <a:solidFill>
                <a:schemeClr val="accent2">
                  <a:lumMod val="50000"/>
                </a:schemeClr>
              </a:solidFill>
            </a:endParaRPr>
          </a:p>
          <a:p>
            <a:pPr marL="457200" lvl="1" indent="0">
              <a:buNone/>
            </a:pPr>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None/>
            </a:pPr>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10</a:t>
            </a:fld>
            <a:endParaRPr lang="nl-NL"/>
          </a:p>
        </p:txBody>
      </p:sp>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950483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nvPr>
        </p:nvSpPr>
        <p:spPr>
          <a:xfrm>
            <a:off x="1784733" y="624110"/>
            <a:ext cx="9719879" cy="1280890"/>
          </a:xfrm>
        </p:spPr>
        <p:txBody>
          <a:bodyPr/>
          <a:lstStyle/>
          <a:p>
            <a:r>
              <a:rPr lang="nl-NL" dirty="0">
                <a:solidFill>
                  <a:schemeClr val="accent2">
                    <a:lumMod val="50000"/>
                  </a:schemeClr>
                </a:solidFill>
              </a:rPr>
              <a:t>Bevindingen bedrijven (</a:t>
            </a:r>
            <a:r>
              <a:rPr lang="nl-NL" dirty="0" smtClean="0">
                <a:solidFill>
                  <a:schemeClr val="accent2">
                    <a:lumMod val="50000"/>
                  </a:schemeClr>
                </a:solidFill>
              </a:rPr>
              <a:t>4b)</a:t>
            </a:r>
            <a:endParaRPr lang="nl-NL" dirty="0">
              <a:solidFill>
                <a:schemeClr val="accent2">
                  <a:lumMod val="50000"/>
                </a:schemeClr>
              </a:solidFill>
            </a:endParaRPr>
          </a:p>
        </p:txBody>
      </p:sp>
      <p:sp>
        <p:nvSpPr>
          <p:cNvPr id="3" name="Tijdelijke aanduiding voor inhoud 2"/>
          <p:cNvSpPr>
            <a:spLocks noGrp="1"/>
          </p:cNvSpPr>
          <p:nvPr>
            <p:ph idx="1"/>
            <p:extLst/>
          </p:nvPr>
        </p:nvSpPr>
        <p:spPr>
          <a:xfrm>
            <a:off x="1784733" y="1990381"/>
            <a:ext cx="8915400" cy="4267200"/>
          </a:xfrm>
        </p:spPr>
        <p:txBody>
          <a:bodyPr vert="horz" lIns="91440" tIns="45720" rIns="91440" bIns="45720" rtlCol="0" anchor="t">
            <a:normAutofit/>
          </a:bodyPr>
          <a:lstStyle/>
          <a:p>
            <a:endParaRPr lang="nl-NL" sz="2400" dirty="0">
              <a:solidFill>
                <a:schemeClr val="accent2">
                  <a:lumMod val="50000"/>
                </a:schemeClr>
              </a:solidFill>
            </a:endParaRPr>
          </a:p>
          <a:p>
            <a:endParaRPr lang="nl-NL" dirty="0"/>
          </a:p>
          <a:p>
            <a:endParaRPr lang="nl-NL" sz="2400" dirty="0">
              <a:solidFill>
                <a:schemeClr val="accent2">
                  <a:lumMod val="50000"/>
                </a:schemeClr>
              </a:solidFill>
            </a:endParaRPr>
          </a:p>
          <a:p>
            <a:endParaRPr lang="nl-NL" sz="2400" b="1" dirty="0">
              <a:solidFill>
                <a:schemeClr val="accent2">
                  <a:lumMod val="50000"/>
                </a:schemeClr>
              </a:solidFill>
            </a:endParaRPr>
          </a:p>
          <a:p>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None/>
            </a:pPr>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11</a:t>
            </a:fld>
            <a:endParaRPr lang="nl-NL"/>
          </a:p>
        </p:txBody>
      </p:sp>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Tijdelijke aanduiding voor inhoud 2"/>
          <p:cNvSpPr txBox="1">
            <a:spLocks/>
          </p:cNvSpPr>
          <p:nvPr>
            <p:extLst>
              <p:ext uri="{D42A27DB-BD31-4B8C-83A1-F6EECF244321}">
                <p14:modId xmlns:p14="http://schemas.microsoft.com/office/powerpoint/2010/main" val="2525155918"/>
              </p:ext>
            </p:extLst>
          </p:nvPr>
        </p:nvSpPr>
        <p:spPr>
          <a:xfrm>
            <a:off x="1961626" y="1524467"/>
            <a:ext cx="9773174" cy="426720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nl-NL" sz="2000" dirty="0" smtClean="0">
                <a:solidFill>
                  <a:schemeClr val="accent2">
                    <a:lumMod val="50000"/>
                  </a:schemeClr>
                </a:solidFill>
              </a:rPr>
              <a:t>Campagne </a:t>
            </a:r>
            <a:r>
              <a:rPr lang="nl-NL" sz="2000" dirty="0" err="1" smtClean="0">
                <a:solidFill>
                  <a:schemeClr val="accent2">
                    <a:lumMod val="50000"/>
                  </a:schemeClr>
                </a:solidFill>
              </a:rPr>
              <a:t>Waterklaar</a:t>
            </a:r>
            <a:r>
              <a:rPr lang="nl-NL" sz="2000" dirty="0" smtClean="0">
                <a:solidFill>
                  <a:schemeClr val="accent2">
                    <a:lumMod val="50000"/>
                  </a:schemeClr>
                </a:solidFill>
              </a:rPr>
              <a:t> is bij merendeel van de bedrijven niet bekend</a:t>
            </a:r>
          </a:p>
          <a:p>
            <a:r>
              <a:rPr lang="nl-NL" sz="2000" dirty="0" smtClean="0">
                <a:solidFill>
                  <a:schemeClr val="accent2">
                    <a:lumMod val="50000"/>
                  </a:schemeClr>
                </a:solidFill>
              </a:rPr>
              <a:t>Bedrijven </a:t>
            </a:r>
            <a:r>
              <a:rPr lang="nl-NL" sz="2000" dirty="0">
                <a:solidFill>
                  <a:schemeClr val="accent2">
                    <a:lumMod val="50000"/>
                  </a:schemeClr>
                </a:solidFill>
              </a:rPr>
              <a:t>zijn bezig met bedrijfsvoering en gaan over tot afkoppelen bij </a:t>
            </a:r>
            <a:r>
              <a:rPr lang="nl-NL" sz="2000" dirty="0" smtClean="0">
                <a:solidFill>
                  <a:schemeClr val="accent2">
                    <a:lumMod val="50000"/>
                  </a:schemeClr>
                </a:solidFill>
              </a:rPr>
              <a:t>wateroverlast</a:t>
            </a:r>
          </a:p>
          <a:p>
            <a:r>
              <a:rPr lang="nl-NL" sz="2000" dirty="0" smtClean="0">
                <a:solidFill>
                  <a:schemeClr val="accent2">
                    <a:lumMod val="50000"/>
                  </a:schemeClr>
                </a:solidFill>
              </a:rPr>
              <a:t>Er is onvoldoende informatie beschikbaar</a:t>
            </a:r>
            <a:endParaRPr lang="nl-NL" sz="2000" dirty="0">
              <a:solidFill>
                <a:schemeClr val="accent2">
                  <a:lumMod val="50000"/>
                </a:schemeClr>
              </a:solidFill>
            </a:endParaRPr>
          </a:p>
          <a:p>
            <a:r>
              <a:rPr lang="nl-NL" sz="2000" dirty="0" smtClean="0">
                <a:solidFill>
                  <a:schemeClr val="accent2">
                    <a:lumMod val="50000"/>
                  </a:schemeClr>
                </a:solidFill>
              </a:rPr>
              <a:t>Milieueisen vormen een belemmering</a:t>
            </a:r>
            <a:endParaRPr lang="nl-NL" sz="2000" dirty="0">
              <a:solidFill>
                <a:schemeClr val="accent2">
                  <a:lumMod val="50000"/>
                </a:schemeClr>
              </a:solidFill>
            </a:endParaRPr>
          </a:p>
          <a:p>
            <a:endParaRPr lang="nl-NL" sz="2000" dirty="0">
              <a:solidFill>
                <a:schemeClr val="accent2">
                  <a:lumMod val="50000"/>
                </a:schemeClr>
              </a:solidFill>
            </a:endParaRPr>
          </a:p>
          <a:p>
            <a:r>
              <a:rPr lang="nl-NL" sz="2000" dirty="0">
                <a:solidFill>
                  <a:schemeClr val="accent2">
                    <a:lumMod val="50000"/>
                  </a:schemeClr>
                </a:solidFill>
              </a:rPr>
              <a:t>Collectieve </a:t>
            </a:r>
            <a:r>
              <a:rPr lang="nl-NL" sz="2000" dirty="0" smtClean="0">
                <a:solidFill>
                  <a:schemeClr val="accent2">
                    <a:lumMod val="50000"/>
                  </a:schemeClr>
                </a:solidFill>
              </a:rPr>
              <a:t>aanpak</a:t>
            </a:r>
            <a:endParaRPr lang="nl-NL" sz="2000" dirty="0">
              <a:solidFill>
                <a:schemeClr val="accent2">
                  <a:lumMod val="50000"/>
                </a:schemeClr>
              </a:solidFill>
            </a:endParaRPr>
          </a:p>
          <a:p>
            <a:r>
              <a:rPr lang="nl-NL" sz="2000" dirty="0">
                <a:solidFill>
                  <a:schemeClr val="accent2">
                    <a:lumMod val="50000"/>
                  </a:schemeClr>
                </a:solidFill>
              </a:rPr>
              <a:t>Draagvlak voor duurzaam ondernemen bij </a:t>
            </a:r>
            <a:r>
              <a:rPr lang="nl-NL" sz="2000" dirty="0" smtClean="0">
                <a:solidFill>
                  <a:schemeClr val="accent2">
                    <a:lumMod val="50000"/>
                  </a:schemeClr>
                </a:solidFill>
              </a:rPr>
              <a:t>bedrijven</a:t>
            </a:r>
          </a:p>
          <a:p>
            <a:r>
              <a:rPr lang="nl-NL" sz="2000" dirty="0" smtClean="0">
                <a:solidFill>
                  <a:schemeClr val="accent2">
                    <a:lumMod val="50000"/>
                  </a:schemeClr>
                </a:solidFill>
              </a:rPr>
              <a:t>Ondersteuning vanuit de gemeente</a:t>
            </a:r>
            <a:endParaRPr lang="nl-NL" sz="2000" dirty="0">
              <a:solidFill>
                <a:schemeClr val="accent2">
                  <a:lumMod val="50000"/>
                </a:schemeClr>
              </a:solidFill>
            </a:endParaRPr>
          </a:p>
          <a:p>
            <a:endParaRPr lang="nl-NL" sz="2000" dirty="0">
              <a:solidFill>
                <a:schemeClr val="accent2">
                  <a:lumMod val="50000"/>
                </a:schemeClr>
              </a:solidFill>
            </a:endParaRPr>
          </a:p>
          <a:p>
            <a:pPr marL="0" indent="0">
              <a:buNone/>
            </a:pPr>
            <a:endParaRPr lang="nl-NL" sz="2200" dirty="0">
              <a:solidFill>
                <a:schemeClr val="accent2">
                  <a:lumMod val="50000"/>
                </a:schemeClr>
              </a:solidFill>
            </a:endParaRPr>
          </a:p>
          <a:p>
            <a:pPr marL="0" indent="0">
              <a:buNone/>
            </a:pPr>
            <a:endParaRPr lang="nl-NL" sz="2200" dirty="0">
              <a:solidFill>
                <a:schemeClr val="accent2">
                  <a:lumMod val="50000"/>
                </a:schemeClr>
              </a:solidFill>
            </a:endParaRPr>
          </a:p>
          <a:p>
            <a:endParaRPr lang="nl-NL" sz="2200" dirty="0">
              <a:solidFill>
                <a:schemeClr val="accent2">
                  <a:lumMod val="50000"/>
                </a:schemeClr>
              </a:solidFill>
            </a:endParaRPr>
          </a:p>
          <a:p>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Font typeface="Wingdings 3" charset="2"/>
              <a:buNone/>
            </a:pPr>
            <a:endParaRPr lang="nl-NL" b="1" dirty="0">
              <a:solidFill>
                <a:schemeClr val="accent2">
                  <a:lumMod val="50000"/>
                </a:schemeClr>
              </a:solidFill>
            </a:endParaRPr>
          </a:p>
        </p:txBody>
      </p:sp>
    </p:spTree>
    <p:extLst>
      <p:ext uri="{BB962C8B-B14F-4D97-AF65-F5344CB8AC3E}">
        <p14:creationId xmlns:p14="http://schemas.microsoft.com/office/powerpoint/2010/main" val="2292058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9492" y="614061"/>
            <a:ext cx="8911687" cy="1280890"/>
          </a:xfrm>
        </p:spPr>
        <p:txBody>
          <a:bodyPr>
            <a:normAutofit/>
          </a:bodyPr>
          <a:lstStyle/>
          <a:p>
            <a:r>
              <a:rPr lang="nl-NL" dirty="0">
                <a:solidFill>
                  <a:schemeClr val="accent2">
                    <a:lumMod val="50000"/>
                  </a:schemeClr>
                </a:solidFill>
              </a:rPr>
              <a:t>Meest effectieve maatregelen (1)</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733969409"/>
              </p:ext>
            </p:extLst>
          </p:nvPr>
        </p:nvGraphicFramePr>
        <p:xfrm>
          <a:off x="1778557" y="2893929"/>
          <a:ext cx="9403504" cy="3535713"/>
        </p:xfrm>
        <a:graphic>
          <a:graphicData uri="http://schemas.openxmlformats.org/drawingml/2006/table">
            <a:tbl>
              <a:tblPr firstRow="1" firstCol="1" bandRow="1"/>
              <a:tblGrid>
                <a:gridCol w="3005701">
                  <a:extLst>
                    <a:ext uri="{9D8B030D-6E8A-4147-A177-3AD203B41FA5}">
                      <a16:colId xmlns="" xmlns:a16="http://schemas.microsoft.com/office/drawing/2014/main" val="20000"/>
                    </a:ext>
                  </a:extLst>
                </a:gridCol>
                <a:gridCol w="1066187">
                  <a:extLst>
                    <a:ext uri="{9D8B030D-6E8A-4147-A177-3AD203B41FA5}">
                      <a16:colId xmlns="" xmlns:a16="http://schemas.microsoft.com/office/drawing/2014/main" val="20001"/>
                    </a:ext>
                  </a:extLst>
                </a:gridCol>
                <a:gridCol w="1356840">
                  <a:extLst>
                    <a:ext uri="{9D8B030D-6E8A-4147-A177-3AD203B41FA5}">
                      <a16:colId xmlns="" xmlns:a16="http://schemas.microsoft.com/office/drawing/2014/main" val="20002"/>
                    </a:ext>
                  </a:extLst>
                </a:gridCol>
                <a:gridCol w="3974776">
                  <a:extLst>
                    <a:ext uri="{9D8B030D-6E8A-4147-A177-3AD203B41FA5}">
                      <a16:colId xmlns="" xmlns:a16="http://schemas.microsoft.com/office/drawing/2014/main" val="20003"/>
                    </a:ext>
                  </a:extLst>
                </a:gridCol>
              </a:tblGrid>
              <a:tr h="371916">
                <a:tc>
                  <a:txBody>
                    <a:bodyPr/>
                    <a:lstStyle/>
                    <a:p>
                      <a:pPr>
                        <a:lnSpc>
                          <a:spcPct val="115000"/>
                        </a:lnSpc>
                        <a:spcAft>
                          <a:spcPts val="0"/>
                        </a:spcAft>
                      </a:pPr>
                      <a:r>
                        <a:rPr lang="nl-NL" sz="1600" b="1" dirty="0">
                          <a:effectLst/>
                          <a:latin typeface="Century Gothic"/>
                          <a:ea typeface="Calibri"/>
                          <a:cs typeface="Times New Roman"/>
                        </a:rPr>
                        <a:t>Kansrijk</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b="1">
                          <a:effectLst/>
                          <a:latin typeface="Century Gothic"/>
                          <a:ea typeface="Times New Roman"/>
                          <a:cs typeface="Calibri"/>
                        </a:rPr>
                        <a:t>Effect</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b="1">
                          <a:effectLst/>
                          <a:latin typeface="Century Gothic"/>
                          <a:ea typeface="Times New Roman"/>
                          <a:cs typeface="Calibri"/>
                        </a:rPr>
                        <a:t>Inspanning</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b="1" dirty="0">
                          <a:effectLst/>
                          <a:latin typeface="Century Gothic"/>
                          <a:ea typeface="Times New Roman"/>
                          <a:cs typeface="Calibri"/>
                        </a:rPr>
                        <a:t>Resultaat</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1533">
                <a:tc>
                  <a:txBody>
                    <a:bodyPr/>
                    <a:lstStyle/>
                    <a:p>
                      <a:pPr>
                        <a:lnSpc>
                          <a:spcPct val="115000"/>
                        </a:lnSpc>
                        <a:spcAft>
                          <a:spcPts val="0"/>
                        </a:spcAft>
                      </a:pPr>
                      <a:r>
                        <a:rPr lang="nl-NL" sz="1600" dirty="0">
                          <a:effectLst/>
                          <a:latin typeface="Century Gothic"/>
                          <a:ea typeface="Times New Roman"/>
                          <a:cs typeface="Calibri"/>
                        </a:rPr>
                        <a:t>1. Subsidie</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a:ea typeface="Times New Roman"/>
                          <a:cs typeface="Calibri"/>
                        </a:rPr>
                        <a:t>veel effect/ weinig inspanning</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351533">
                <a:tc>
                  <a:txBody>
                    <a:bodyPr/>
                    <a:lstStyle/>
                    <a:p>
                      <a:pPr>
                        <a:lnSpc>
                          <a:spcPct val="115000"/>
                        </a:lnSpc>
                        <a:spcAft>
                          <a:spcPts val="0"/>
                        </a:spcAft>
                      </a:pPr>
                      <a:r>
                        <a:rPr lang="nl-NL" sz="1600">
                          <a:effectLst/>
                          <a:latin typeface="Century Gothic"/>
                          <a:ea typeface="Times New Roman"/>
                          <a:cs typeface="Calibri"/>
                        </a:rPr>
                        <a:t>2. Aanvraag procedure</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a:ea typeface="Times New Roman"/>
                          <a:cs typeface="Calibri"/>
                        </a:rPr>
                        <a:t>veel effect/ weinig inspanning</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2"/>
                  </a:ext>
                </a:extLst>
              </a:tr>
              <a:tr h="351533">
                <a:tc>
                  <a:txBody>
                    <a:bodyPr/>
                    <a:lstStyle/>
                    <a:p>
                      <a:pPr>
                        <a:lnSpc>
                          <a:spcPct val="115000"/>
                        </a:lnSpc>
                        <a:spcAft>
                          <a:spcPts val="0"/>
                        </a:spcAft>
                      </a:pPr>
                      <a:r>
                        <a:rPr lang="nl-NL" sz="1600">
                          <a:effectLst/>
                          <a:latin typeface="Century Gothic"/>
                          <a:ea typeface="Times New Roman"/>
                          <a:cs typeface="Calibri"/>
                        </a:rPr>
                        <a:t>3. Extra financiële prikkel</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3</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1</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a:effectLst/>
                          <a:latin typeface="Century Gothic"/>
                          <a:ea typeface="Times New Roman"/>
                          <a:cs typeface="Calibri"/>
                        </a:rPr>
                        <a:t>veel effect/ veel inspanning</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51533">
                <a:tc>
                  <a:txBody>
                    <a:bodyPr/>
                    <a:lstStyle/>
                    <a:p>
                      <a:pPr>
                        <a:lnSpc>
                          <a:spcPct val="115000"/>
                        </a:lnSpc>
                        <a:spcAft>
                          <a:spcPts val="0"/>
                        </a:spcAft>
                      </a:pPr>
                      <a:r>
                        <a:rPr lang="nl-NL" sz="1600">
                          <a:effectLst/>
                          <a:latin typeface="Century Gothic"/>
                          <a:ea typeface="Times New Roman"/>
                          <a:cs typeface="Calibri"/>
                        </a:rPr>
                        <a:t>4. Pro actieve aanpak</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3</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1</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a:effectLst/>
                          <a:latin typeface="Century Gothic"/>
                          <a:ea typeface="Times New Roman"/>
                          <a:cs typeface="Calibri"/>
                        </a:rPr>
                        <a:t>veel effect/ veel inspanning</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51533">
                <a:tc>
                  <a:txBody>
                    <a:bodyPr/>
                    <a:lstStyle/>
                    <a:p>
                      <a:pPr>
                        <a:lnSpc>
                          <a:spcPct val="115000"/>
                        </a:lnSpc>
                        <a:spcAft>
                          <a:spcPts val="0"/>
                        </a:spcAft>
                      </a:pPr>
                      <a:r>
                        <a:rPr lang="nl-NL" sz="1600" dirty="0">
                          <a:effectLst/>
                          <a:latin typeface="Century Gothic"/>
                          <a:ea typeface="Times New Roman"/>
                          <a:cs typeface="Calibri"/>
                        </a:rPr>
                        <a:t>5. Voorlichting</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a:ea typeface="Times New Roman"/>
                          <a:cs typeface="Calibri"/>
                        </a:rPr>
                        <a:t>veel effect/ weinig inspanning</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5"/>
                  </a:ext>
                </a:extLst>
              </a:tr>
              <a:tr h="351533">
                <a:tc>
                  <a:txBody>
                    <a:bodyPr/>
                    <a:lstStyle/>
                    <a:p>
                      <a:pPr>
                        <a:lnSpc>
                          <a:spcPct val="115000"/>
                        </a:lnSpc>
                        <a:spcAft>
                          <a:spcPts val="0"/>
                        </a:spcAft>
                      </a:pPr>
                      <a:r>
                        <a:rPr lang="nl-NL" sz="1600">
                          <a:effectLst/>
                          <a:latin typeface="Century Gothic"/>
                          <a:ea typeface="Times New Roman"/>
                          <a:cs typeface="Calibri"/>
                        </a:rPr>
                        <a:t>6. Collectieve aanpak</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nl-NL" sz="1600" dirty="0">
                          <a:effectLst/>
                          <a:latin typeface="Century Gothic"/>
                          <a:ea typeface="Times New Roman"/>
                          <a:cs typeface="Calibri"/>
                        </a:rPr>
                        <a:t>3</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a:ea typeface="Times New Roman"/>
                          <a:cs typeface="Calibri"/>
                        </a:rPr>
                        <a:t>veel effect/ weinig inspanning </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6"/>
                  </a:ext>
                </a:extLst>
              </a:tr>
              <a:tr h="351533">
                <a:tc>
                  <a:txBody>
                    <a:bodyPr/>
                    <a:lstStyle/>
                    <a:p>
                      <a:pPr>
                        <a:lnSpc>
                          <a:spcPct val="115000"/>
                        </a:lnSpc>
                        <a:spcAft>
                          <a:spcPts val="0"/>
                        </a:spcAft>
                      </a:pPr>
                      <a:r>
                        <a:rPr lang="nl-NL" sz="1600">
                          <a:effectLst/>
                          <a:latin typeface="Century Gothic"/>
                          <a:ea typeface="Times New Roman"/>
                          <a:cs typeface="Calibri"/>
                        </a:rPr>
                        <a:t>7. MVO</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3</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1</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a:effectLst/>
                          <a:latin typeface="Century Gothic"/>
                          <a:ea typeface="Times New Roman"/>
                          <a:cs typeface="Calibri"/>
                        </a:rPr>
                        <a:t>veel effect/ veel inspanning</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51533">
                <a:tc>
                  <a:txBody>
                    <a:bodyPr/>
                    <a:lstStyle/>
                    <a:p>
                      <a:pPr>
                        <a:lnSpc>
                          <a:spcPct val="115000"/>
                        </a:lnSpc>
                        <a:spcAft>
                          <a:spcPts val="0"/>
                        </a:spcAft>
                      </a:pPr>
                      <a:r>
                        <a:rPr lang="nl-NL" sz="1600">
                          <a:effectLst/>
                          <a:latin typeface="Century Gothic"/>
                          <a:ea typeface="Times New Roman"/>
                          <a:cs typeface="Calibri"/>
                        </a:rPr>
                        <a:t>8. Marktinginstrument</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1</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3</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a:effectLst/>
                          <a:latin typeface="Century Gothic"/>
                          <a:ea typeface="Times New Roman"/>
                          <a:cs typeface="Calibri"/>
                        </a:rPr>
                        <a:t>weinig effect/ weinig inspanning</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51533">
                <a:tc>
                  <a:txBody>
                    <a:bodyPr/>
                    <a:lstStyle/>
                    <a:p>
                      <a:pPr>
                        <a:lnSpc>
                          <a:spcPct val="115000"/>
                        </a:lnSpc>
                        <a:spcAft>
                          <a:spcPts val="0"/>
                        </a:spcAft>
                      </a:pPr>
                      <a:r>
                        <a:rPr lang="nl-NL" sz="1600" dirty="0">
                          <a:effectLst/>
                          <a:latin typeface="Century Gothic"/>
                          <a:ea typeface="Times New Roman"/>
                          <a:cs typeface="Calibri"/>
                        </a:rPr>
                        <a:t>9. </a:t>
                      </a:r>
                      <a:r>
                        <a:rPr lang="nl-NL" sz="1600" dirty="0" err="1">
                          <a:effectLst/>
                          <a:latin typeface="Century Gothic"/>
                          <a:ea typeface="Times New Roman"/>
                          <a:cs typeface="Calibri"/>
                        </a:rPr>
                        <a:t>Ontzorgen</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1</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600">
                          <a:effectLst/>
                          <a:latin typeface="Century Gothic"/>
                          <a:ea typeface="Times New Roman"/>
                          <a:cs typeface="Calibri"/>
                        </a:rPr>
                        <a:t>1</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600" dirty="0">
                          <a:effectLst/>
                          <a:latin typeface="Century Gothic"/>
                          <a:ea typeface="Times New Roman"/>
                          <a:cs typeface="Calibri"/>
                        </a:rPr>
                        <a:t>weinig effect/ veel inspanning</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4" name="Tijdelijke aanduiding voor dianummer 3"/>
          <p:cNvSpPr>
            <a:spLocks noGrp="1"/>
          </p:cNvSpPr>
          <p:nvPr>
            <p:ph type="sldNum" sz="quarter" idx="12"/>
          </p:nvPr>
        </p:nvSpPr>
        <p:spPr/>
        <p:txBody>
          <a:bodyPr/>
          <a:lstStyle/>
          <a:p>
            <a:fld id="{7AA040F7-9357-4818-A747-74F8CCC0A47E}" type="slidenum">
              <a:rPr lang="nl-NL" smtClean="0"/>
              <a:t>12</a:t>
            </a:fld>
            <a:endParaRPr lang="nl-NL"/>
          </a:p>
        </p:txBody>
      </p:sp>
      <p:graphicFrame>
        <p:nvGraphicFramePr>
          <p:cNvPr id="9" name="Tijdelijke aanduiding voor inhoud 4"/>
          <p:cNvGraphicFramePr>
            <a:graphicFrameLocks/>
          </p:cNvGraphicFramePr>
          <p:nvPr>
            <p:extLst/>
          </p:nvPr>
        </p:nvGraphicFramePr>
        <p:xfrm>
          <a:off x="1737730" y="1672817"/>
          <a:ext cx="4951095" cy="841248"/>
        </p:xfrm>
        <a:graphic>
          <a:graphicData uri="http://schemas.openxmlformats.org/drawingml/2006/table">
            <a:tbl>
              <a:tblPr firstRow="1" firstCol="1" bandRow="1"/>
              <a:tblGrid>
                <a:gridCol w="1710690">
                  <a:extLst>
                    <a:ext uri="{9D8B030D-6E8A-4147-A177-3AD203B41FA5}">
                      <a16:colId xmlns="" xmlns:a16="http://schemas.microsoft.com/office/drawing/2014/main" val="20000"/>
                    </a:ext>
                  </a:extLst>
                </a:gridCol>
                <a:gridCol w="449580">
                  <a:extLst>
                    <a:ext uri="{9D8B030D-6E8A-4147-A177-3AD203B41FA5}">
                      <a16:colId xmlns="" xmlns:a16="http://schemas.microsoft.com/office/drawing/2014/main" val="20001"/>
                    </a:ext>
                  </a:extLst>
                </a:gridCol>
                <a:gridCol w="2340610">
                  <a:extLst>
                    <a:ext uri="{9D8B030D-6E8A-4147-A177-3AD203B41FA5}">
                      <a16:colId xmlns="" xmlns:a16="http://schemas.microsoft.com/office/drawing/2014/main" val="20002"/>
                    </a:ext>
                  </a:extLst>
                </a:gridCol>
                <a:gridCol w="450215">
                  <a:extLst>
                    <a:ext uri="{9D8B030D-6E8A-4147-A177-3AD203B41FA5}">
                      <a16:colId xmlns="" xmlns:a16="http://schemas.microsoft.com/office/drawing/2014/main" val="20003"/>
                    </a:ext>
                  </a:extLst>
                </a:gridCol>
              </a:tblGrid>
              <a:tr h="0">
                <a:tc>
                  <a:txBody>
                    <a:bodyPr/>
                    <a:lstStyle/>
                    <a:p>
                      <a:pPr>
                        <a:lnSpc>
                          <a:spcPct val="115000"/>
                        </a:lnSpc>
                        <a:spcAft>
                          <a:spcPts val="0"/>
                        </a:spcAft>
                      </a:pPr>
                      <a:r>
                        <a:rPr lang="de-DE" sz="1600" b="1" dirty="0" err="1">
                          <a:effectLst/>
                          <a:latin typeface="Century Gothic"/>
                          <a:ea typeface="Times New Roman"/>
                          <a:cs typeface="Calibri"/>
                        </a:rPr>
                        <a:t>Effect</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a:effectLst/>
                          <a:latin typeface="Century Gothic"/>
                          <a:ea typeface="Times New Roman"/>
                          <a:cs typeface="Calibri"/>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b="1">
                          <a:effectLst/>
                          <a:latin typeface="Century Gothic"/>
                          <a:ea typeface="Times New Roman"/>
                          <a:cs typeface="Calibri"/>
                        </a:rPr>
                        <a:t>Inspanning</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a:effectLst/>
                          <a:latin typeface="Century Gothic"/>
                          <a:ea typeface="Times New Roman"/>
                          <a:cs typeface="Calibri"/>
                        </a:rPr>
                        <a:t> </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nSpc>
                          <a:spcPct val="115000"/>
                        </a:lnSpc>
                        <a:spcAft>
                          <a:spcPts val="0"/>
                        </a:spcAft>
                      </a:pPr>
                      <a:r>
                        <a:rPr lang="de-DE" sz="1600" dirty="0" err="1">
                          <a:effectLst/>
                          <a:latin typeface="Century Gothic"/>
                          <a:ea typeface="Times New Roman"/>
                          <a:cs typeface="Calibri"/>
                        </a:rPr>
                        <a:t>veel</a:t>
                      </a:r>
                      <a:r>
                        <a:rPr lang="de-DE" sz="1600" dirty="0">
                          <a:effectLst/>
                          <a:latin typeface="Century Gothic"/>
                          <a:ea typeface="Times New Roman"/>
                          <a:cs typeface="Calibri"/>
                        </a:rPr>
                        <a:t> </a:t>
                      </a:r>
                      <a:r>
                        <a:rPr lang="de-DE" sz="1600" dirty="0" err="1">
                          <a:effectLst/>
                          <a:latin typeface="Century Gothic"/>
                          <a:ea typeface="Times New Roman"/>
                          <a:cs typeface="Calibri"/>
                        </a:rPr>
                        <a:t>effect</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a:effectLst/>
                          <a:latin typeface="Century Gothic"/>
                          <a:ea typeface="Times New Roman"/>
                          <a:cs typeface="Calibri"/>
                        </a:rPr>
                        <a:t>3</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a:effectLst/>
                          <a:latin typeface="Century Gothic"/>
                          <a:ea typeface="Times New Roman"/>
                          <a:cs typeface="Calibri"/>
                        </a:rPr>
                        <a:t>weinig inspanning</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a:effectLst/>
                          <a:latin typeface="Century Gothic"/>
                          <a:ea typeface="Times New Roman"/>
                          <a:cs typeface="Calibri"/>
                        </a:rPr>
                        <a:t>3</a:t>
                      </a:r>
                      <a:endParaRPr lang="nl-NL"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nSpc>
                          <a:spcPct val="115000"/>
                        </a:lnSpc>
                        <a:spcAft>
                          <a:spcPts val="0"/>
                        </a:spcAft>
                      </a:pPr>
                      <a:r>
                        <a:rPr lang="de-DE" sz="1600" dirty="0">
                          <a:effectLst/>
                          <a:latin typeface="Century Gothic"/>
                          <a:ea typeface="Times New Roman"/>
                          <a:cs typeface="Calibri"/>
                        </a:rPr>
                        <a:t>weinig </a:t>
                      </a:r>
                      <a:r>
                        <a:rPr lang="de-DE" sz="1600" dirty="0" err="1">
                          <a:effectLst/>
                          <a:latin typeface="Century Gothic"/>
                          <a:ea typeface="Times New Roman"/>
                          <a:cs typeface="Calibri"/>
                        </a:rPr>
                        <a:t>effect</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dirty="0">
                          <a:effectLst/>
                          <a:latin typeface="Century Gothic"/>
                          <a:ea typeface="Times New Roman"/>
                          <a:cs typeface="Calibri"/>
                        </a:rPr>
                        <a:t>1</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600" dirty="0" err="1">
                          <a:effectLst/>
                          <a:latin typeface="Century Gothic"/>
                          <a:ea typeface="Times New Roman"/>
                          <a:cs typeface="Calibri"/>
                        </a:rPr>
                        <a:t>veel</a:t>
                      </a:r>
                      <a:r>
                        <a:rPr lang="de-DE" sz="1600" dirty="0">
                          <a:effectLst/>
                          <a:latin typeface="Century Gothic"/>
                          <a:ea typeface="Times New Roman"/>
                          <a:cs typeface="Calibri"/>
                        </a:rPr>
                        <a:t> </a:t>
                      </a:r>
                      <a:r>
                        <a:rPr lang="de-DE" sz="1600" dirty="0" err="1">
                          <a:effectLst/>
                          <a:latin typeface="Century Gothic"/>
                          <a:ea typeface="Times New Roman"/>
                          <a:cs typeface="Calibri"/>
                        </a:rPr>
                        <a:t>inspanning</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600" dirty="0">
                          <a:effectLst/>
                          <a:latin typeface="Century Gothic"/>
                          <a:ea typeface="Times New Roman"/>
                          <a:cs typeface="Calibri"/>
                        </a:rPr>
                        <a:t>1</a:t>
                      </a:r>
                      <a:endParaRPr lang="nl-NL"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86816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9381" y="624110"/>
            <a:ext cx="9555232" cy="1280890"/>
          </a:xfrm>
        </p:spPr>
        <p:txBody>
          <a:bodyPr>
            <a:normAutofit/>
          </a:bodyPr>
          <a:lstStyle/>
          <a:p>
            <a:r>
              <a:rPr lang="nl-NL" dirty="0">
                <a:solidFill>
                  <a:schemeClr val="accent2">
                    <a:lumMod val="50000"/>
                  </a:schemeClr>
                </a:solidFill>
              </a:rPr>
              <a:t>Meest effectieve maatregelen (2)</a:t>
            </a:r>
          </a:p>
        </p:txBody>
      </p:sp>
      <p:graphicFrame>
        <p:nvGraphicFramePr>
          <p:cNvPr id="5" name="Tijdelijke aanduiding voor inhoud 4"/>
          <p:cNvGraphicFramePr>
            <a:graphicFrameLocks noGrp="1"/>
          </p:cNvGraphicFramePr>
          <p:nvPr>
            <p:ph idx="1"/>
            <p:extLst/>
          </p:nvPr>
        </p:nvGraphicFramePr>
        <p:xfrm>
          <a:off x="1889091" y="2642717"/>
          <a:ext cx="8912888" cy="2834750"/>
        </p:xfrm>
        <a:graphic>
          <a:graphicData uri="http://schemas.openxmlformats.org/drawingml/2006/table">
            <a:tbl>
              <a:tblPr firstRow="1" firstCol="1" bandRow="1"/>
              <a:tblGrid>
                <a:gridCol w="3131649">
                  <a:extLst>
                    <a:ext uri="{9D8B030D-6E8A-4147-A177-3AD203B41FA5}">
                      <a16:colId xmlns="" xmlns:a16="http://schemas.microsoft.com/office/drawing/2014/main" val="20000"/>
                    </a:ext>
                  </a:extLst>
                </a:gridCol>
                <a:gridCol w="1131247">
                  <a:extLst>
                    <a:ext uri="{9D8B030D-6E8A-4147-A177-3AD203B41FA5}">
                      <a16:colId xmlns="" xmlns:a16="http://schemas.microsoft.com/office/drawing/2014/main" val="20001"/>
                    </a:ext>
                  </a:extLst>
                </a:gridCol>
                <a:gridCol w="1424470">
                  <a:extLst>
                    <a:ext uri="{9D8B030D-6E8A-4147-A177-3AD203B41FA5}">
                      <a16:colId xmlns="" xmlns:a16="http://schemas.microsoft.com/office/drawing/2014/main" val="20002"/>
                    </a:ext>
                  </a:extLst>
                </a:gridCol>
                <a:gridCol w="3225522">
                  <a:extLst>
                    <a:ext uri="{9D8B030D-6E8A-4147-A177-3AD203B41FA5}">
                      <a16:colId xmlns="" xmlns:a16="http://schemas.microsoft.com/office/drawing/2014/main" val="20003"/>
                    </a:ext>
                  </a:extLst>
                </a:gridCol>
              </a:tblGrid>
              <a:tr h="430962">
                <a:tc>
                  <a:txBody>
                    <a:bodyPr/>
                    <a:lstStyle/>
                    <a:p>
                      <a:pPr>
                        <a:lnSpc>
                          <a:spcPct val="115000"/>
                        </a:lnSpc>
                        <a:spcAft>
                          <a:spcPts val="0"/>
                        </a:spcAft>
                      </a:pPr>
                      <a:r>
                        <a:rPr lang="nl-NL" sz="1600" b="1" dirty="0">
                          <a:effectLst/>
                          <a:latin typeface="Century Gothic" panose="020B0502020202020204" pitchFamily="34" charset="0"/>
                          <a:ea typeface="Times New Roman"/>
                          <a:cs typeface="Calibri"/>
                        </a:rPr>
                        <a:t>Inventarisatie</a:t>
                      </a:r>
                      <a:endParaRPr lang="nl-NL" sz="11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nl-NL" sz="1600" b="1" dirty="0">
                          <a:effectLst/>
                          <a:latin typeface="Century Gothic" panose="020B0502020202020204" pitchFamily="34" charset="0"/>
                          <a:ea typeface="Times New Roman"/>
                          <a:cs typeface="Calibri"/>
                        </a:rPr>
                        <a:t>Effect</a:t>
                      </a:r>
                      <a:endParaRPr lang="nl-NL" sz="11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nl-NL" sz="1600" b="1" dirty="0">
                          <a:effectLst/>
                          <a:latin typeface="Century Gothic" panose="020B0502020202020204" pitchFamily="34" charset="0"/>
                          <a:ea typeface="Times New Roman"/>
                          <a:cs typeface="Calibri"/>
                        </a:rPr>
                        <a:t>Inspanning</a:t>
                      </a:r>
                      <a:endParaRPr lang="nl-NL" sz="11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nl-NL" sz="1600" b="1" dirty="0">
                          <a:effectLst/>
                          <a:latin typeface="Century Gothic" panose="020B0502020202020204" pitchFamily="34" charset="0"/>
                          <a:ea typeface="Times New Roman"/>
                          <a:cs typeface="Calibri"/>
                        </a:rPr>
                        <a:t>Resultaat</a:t>
                      </a:r>
                      <a:endParaRPr lang="nl-NL" sz="11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483437">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Aanpassing website</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3</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3</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veel effect/weinig inspanning</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1058426">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Integrale lange termijn aanpak (duurzaamheid, hitte, wateroverlast)</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3</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1</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veel effect/veel inspanning</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861925">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Subsidie voor collectieve aanpak</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3</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3</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nl-NL" sz="1600" dirty="0">
                          <a:effectLst/>
                          <a:latin typeface="Century Gothic" panose="020B0502020202020204" pitchFamily="34" charset="0"/>
                          <a:ea typeface="Times New Roman"/>
                          <a:cs typeface="Calibri"/>
                        </a:rPr>
                        <a:t>veel effect/weinig inspanning</a:t>
                      </a:r>
                      <a:endParaRPr lang="nl-NL" sz="1600" dirty="0">
                        <a:effectLst/>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bl>
          </a:graphicData>
        </a:graphic>
      </p:graphicFrame>
      <p:sp>
        <p:nvSpPr>
          <p:cNvPr id="4" name="Tijdelijke aanduiding voor dianummer 3"/>
          <p:cNvSpPr>
            <a:spLocks noGrp="1"/>
          </p:cNvSpPr>
          <p:nvPr>
            <p:ph type="sldNum" sz="quarter" idx="12"/>
          </p:nvPr>
        </p:nvSpPr>
        <p:spPr/>
        <p:txBody>
          <a:bodyPr/>
          <a:lstStyle/>
          <a:p>
            <a:fld id="{7AA040F7-9357-4818-A747-74F8CCC0A47E}" type="slidenum">
              <a:rPr lang="nl-NL" smtClean="0"/>
              <a:t>13</a:t>
            </a:fld>
            <a:endParaRPr lang="nl-NL"/>
          </a:p>
        </p:txBody>
      </p:sp>
    </p:spTree>
    <p:extLst>
      <p:ext uri="{BB962C8B-B14F-4D97-AF65-F5344CB8AC3E}">
        <p14:creationId xmlns:p14="http://schemas.microsoft.com/office/powerpoint/2010/main" val="326913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525" y="624110"/>
            <a:ext cx="9525087" cy="1280890"/>
          </a:xfrm>
        </p:spPr>
        <p:txBody>
          <a:bodyPr>
            <a:normAutofit/>
          </a:bodyPr>
          <a:lstStyle/>
          <a:p>
            <a:r>
              <a:rPr lang="nl-NL" dirty="0">
                <a:solidFill>
                  <a:schemeClr val="accent2">
                    <a:lumMod val="50000"/>
                  </a:schemeClr>
                </a:solidFill>
              </a:rPr>
              <a:t>Meest effectieve maatregelen (3)</a:t>
            </a: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14</a:t>
            </a:fld>
            <a:endParaRPr lang="nl-NL"/>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2763" y="1607835"/>
            <a:ext cx="7714694" cy="469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141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nvPr>
        </p:nvSpPr>
        <p:spPr>
          <a:xfrm>
            <a:off x="1784734" y="624110"/>
            <a:ext cx="7318446" cy="633190"/>
          </a:xfrm>
        </p:spPr>
        <p:txBody>
          <a:bodyPr>
            <a:normAutofit fontScale="90000"/>
          </a:bodyPr>
          <a:lstStyle/>
          <a:p>
            <a:r>
              <a:rPr lang="nl-NL" dirty="0">
                <a:solidFill>
                  <a:schemeClr val="accent2">
                    <a:lumMod val="50000"/>
                  </a:schemeClr>
                </a:solidFill>
              </a:rPr>
              <a:t>Advies</a:t>
            </a:r>
            <a:endParaRPr lang="nl-NL" dirty="0">
              <a:solidFill>
                <a:srgbClr val="FF0000"/>
              </a:solidFill>
            </a:endParaRPr>
          </a:p>
        </p:txBody>
      </p:sp>
      <p:sp>
        <p:nvSpPr>
          <p:cNvPr id="3" name="Tijdelijke aanduiding voor inhoud 2"/>
          <p:cNvSpPr>
            <a:spLocks noGrp="1"/>
          </p:cNvSpPr>
          <p:nvPr>
            <p:ph idx="1"/>
            <p:extLst/>
          </p:nvPr>
        </p:nvSpPr>
        <p:spPr>
          <a:xfrm>
            <a:off x="1784733" y="1502701"/>
            <a:ext cx="8915400" cy="4267200"/>
          </a:xfrm>
        </p:spPr>
        <p:txBody>
          <a:bodyPr vert="horz" lIns="91440" tIns="45720" rIns="91440" bIns="45720" rtlCol="0" anchor="t">
            <a:normAutofit/>
          </a:bodyPr>
          <a:lstStyle/>
          <a:p>
            <a:r>
              <a:rPr lang="nl-NL" sz="2000" dirty="0">
                <a:solidFill>
                  <a:schemeClr val="accent2">
                    <a:lumMod val="50000"/>
                  </a:schemeClr>
                </a:solidFill>
              </a:rPr>
              <a:t>Eenduidige doelgroepgericht communicatie over afkoppelen </a:t>
            </a:r>
            <a:r>
              <a:rPr lang="nl-NL" sz="2000" dirty="0" smtClean="0">
                <a:solidFill>
                  <a:schemeClr val="accent2">
                    <a:lumMod val="50000"/>
                  </a:schemeClr>
                </a:solidFill>
              </a:rPr>
              <a:t>hemelwater</a:t>
            </a:r>
            <a:endParaRPr lang="nl-NL" sz="2000" dirty="0">
              <a:solidFill>
                <a:schemeClr val="accent2">
                  <a:lumMod val="50000"/>
                </a:schemeClr>
              </a:solidFill>
            </a:endParaRPr>
          </a:p>
          <a:p>
            <a:r>
              <a:rPr lang="nl-NL" sz="2000" dirty="0">
                <a:solidFill>
                  <a:schemeClr val="accent2">
                    <a:lumMod val="50000"/>
                  </a:schemeClr>
                </a:solidFill>
              </a:rPr>
              <a:t>Persoonlijke benadering, zo mogelijk via bestaande </a:t>
            </a:r>
            <a:r>
              <a:rPr lang="nl-NL" sz="2000" dirty="0" smtClean="0">
                <a:solidFill>
                  <a:schemeClr val="accent2">
                    <a:lumMod val="50000"/>
                  </a:schemeClr>
                </a:solidFill>
              </a:rPr>
              <a:t>structuren</a:t>
            </a:r>
          </a:p>
          <a:p>
            <a:r>
              <a:rPr lang="nl-NL" sz="2000" dirty="0">
                <a:solidFill>
                  <a:schemeClr val="accent2">
                    <a:lumMod val="50000"/>
                  </a:schemeClr>
                </a:solidFill>
              </a:rPr>
              <a:t>Collectieve aanpak per  bedrijventerrein of logische </a:t>
            </a:r>
            <a:r>
              <a:rPr lang="nl-NL" sz="2000" dirty="0" smtClean="0">
                <a:solidFill>
                  <a:schemeClr val="accent2">
                    <a:lumMod val="50000"/>
                  </a:schemeClr>
                </a:solidFill>
              </a:rPr>
              <a:t>cluster</a:t>
            </a:r>
          </a:p>
          <a:p>
            <a:r>
              <a:rPr lang="nl-NL" sz="2000" dirty="0">
                <a:solidFill>
                  <a:schemeClr val="accent2">
                    <a:lumMod val="50000"/>
                  </a:schemeClr>
                </a:solidFill>
              </a:rPr>
              <a:t>Stimuleren op bredere participatie(meedenken, meedoen en meefinancieren</a:t>
            </a:r>
            <a:r>
              <a:rPr lang="nl-NL" sz="2000" dirty="0" smtClean="0">
                <a:solidFill>
                  <a:schemeClr val="accent2">
                    <a:lumMod val="50000"/>
                  </a:schemeClr>
                </a:solidFill>
              </a:rPr>
              <a:t>)</a:t>
            </a:r>
            <a:endParaRPr lang="nl-NL" sz="2000" dirty="0">
              <a:solidFill>
                <a:schemeClr val="accent2">
                  <a:lumMod val="50000"/>
                </a:schemeClr>
              </a:solidFill>
            </a:endParaRPr>
          </a:p>
          <a:p>
            <a:r>
              <a:rPr lang="nl-NL" sz="2000" dirty="0">
                <a:solidFill>
                  <a:schemeClr val="accent2">
                    <a:lumMod val="50000"/>
                  </a:schemeClr>
                </a:solidFill>
              </a:rPr>
              <a:t>Krachten bundelen door een integrale aanpak vanuit de gemeenten</a:t>
            </a:r>
          </a:p>
          <a:p>
            <a:r>
              <a:rPr lang="nl-NL" sz="2000" dirty="0" smtClean="0">
                <a:solidFill>
                  <a:schemeClr val="accent2">
                    <a:lumMod val="50000"/>
                  </a:schemeClr>
                </a:solidFill>
              </a:rPr>
              <a:t>Pilot </a:t>
            </a:r>
            <a:r>
              <a:rPr lang="nl-NL" sz="2000" dirty="0">
                <a:solidFill>
                  <a:schemeClr val="accent2">
                    <a:lumMod val="50000"/>
                  </a:schemeClr>
                </a:solidFill>
              </a:rPr>
              <a:t>met collectieve integrale aanpak </a:t>
            </a:r>
          </a:p>
          <a:p>
            <a:pPr marL="0" indent="0">
              <a:buNone/>
            </a:pPr>
            <a:endParaRPr lang="nl-NL" sz="2400" b="1" dirty="0">
              <a:solidFill>
                <a:schemeClr val="accent2">
                  <a:lumMod val="50000"/>
                </a:schemeClr>
              </a:solidFill>
            </a:endParaRPr>
          </a:p>
          <a:p>
            <a:endParaRPr lang="nl-NL" sz="2400" b="1" dirty="0">
              <a:solidFill>
                <a:schemeClr val="accent2">
                  <a:lumMod val="50000"/>
                </a:schemeClr>
              </a:solidFill>
            </a:endParaRPr>
          </a:p>
          <a:p>
            <a:pPr marL="0" indent="0">
              <a:buNone/>
            </a:pPr>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None/>
            </a:pPr>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15</a:t>
            </a:fld>
            <a:endParaRPr lang="nl-NL"/>
          </a:p>
        </p:txBody>
      </p:sp>
    </p:spTree>
    <p:extLst>
      <p:ext uri="{BB962C8B-B14F-4D97-AF65-F5344CB8AC3E}">
        <p14:creationId xmlns:p14="http://schemas.microsoft.com/office/powerpoint/2010/main" val="1140893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lgn="ctr">
              <a:buNone/>
            </a:pPr>
            <a:r>
              <a:rPr lang="nl-NL" sz="4000" dirty="0">
                <a:solidFill>
                  <a:schemeClr val="accent2">
                    <a:lumMod val="50000"/>
                  </a:schemeClr>
                </a:solidFill>
              </a:rPr>
              <a:t>Bedankt voor uw aandacht!</a:t>
            </a:r>
          </a:p>
          <a:p>
            <a:pPr marL="0" indent="0" algn="ctr">
              <a:buNone/>
            </a:pPr>
            <a:endParaRPr lang="nl-NL" sz="4000" dirty="0">
              <a:solidFill>
                <a:schemeClr val="accent2">
                  <a:lumMod val="50000"/>
                </a:schemeClr>
              </a:solidFill>
            </a:endParaRPr>
          </a:p>
          <a:p>
            <a:pPr marL="0" indent="0" algn="ctr">
              <a:buNone/>
            </a:pPr>
            <a:r>
              <a:rPr lang="nl-NL" sz="4000" dirty="0">
                <a:solidFill>
                  <a:schemeClr val="accent2">
                    <a:lumMod val="50000"/>
                  </a:schemeClr>
                </a:solidFill>
              </a:rPr>
              <a:t>Zijn er vragen?</a:t>
            </a: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16</a:t>
            </a:fld>
            <a:endParaRPr lang="nl-NL"/>
          </a:p>
        </p:txBody>
      </p:sp>
    </p:spTree>
    <p:extLst>
      <p:ext uri="{BB962C8B-B14F-4D97-AF65-F5344CB8AC3E}">
        <p14:creationId xmlns:p14="http://schemas.microsoft.com/office/powerpoint/2010/main" val="57432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8646" y="455422"/>
            <a:ext cx="8911687" cy="845344"/>
          </a:xfrm>
        </p:spPr>
        <p:txBody>
          <a:bodyPr>
            <a:normAutofit/>
          </a:bodyPr>
          <a:lstStyle/>
          <a:p>
            <a:r>
              <a:rPr lang="nl-NL" dirty="0">
                <a:solidFill>
                  <a:srgbClr val="0F5E7C"/>
                </a:solidFill>
              </a:rPr>
              <a:t>Even voorstellen</a:t>
            </a:r>
            <a:r>
              <a:rPr lang="nl-NL" dirty="0">
                <a:solidFill>
                  <a:schemeClr val="accent2">
                    <a:lumMod val="50000"/>
                  </a:schemeClr>
                </a:solidFill>
              </a:rPr>
              <a:t> </a:t>
            </a:r>
          </a:p>
        </p:txBody>
      </p:sp>
      <p:sp>
        <p:nvSpPr>
          <p:cNvPr id="3" name="Tijdelijke aanduiding voor inhoud 2"/>
          <p:cNvSpPr>
            <a:spLocks noGrp="1"/>
          </p:cNvSpPr>
          <p:nvPr>
            <p:ph idx="1"/>
          </p:nvPr>
        </p:nvSpPr>
        <p:spPr>
          <a:xfrm>
            <a:off x="2589212" y="2133600"/>
            <a:ext cx="8915400" cy="4450080"/>
          </a:xfrm>
        </p:spPr>
        <p:txBody>
          <a:bodyPr>
            <a:normAutofit/>
          </a:bodyPr>
          <a:lstStyle/>
          <a:p>
            <a:pPr marL="0" indent="0">
              <a:buNone/>
            </a:pPr>
            <a:endParaRPr lang="nl-NL" b="1" dirty="0">
              <a:solidFill>
                <a:schemeClr val="accent2">
                  <a:lumMod val="50000"/>
                </a:schemeClr>
              </a:solidFill>
            </a:endParaRPr>
          </a:p>
          <a:p>
            <a:endParaRPr lang="nl-NL" dirty="0">
              <a:solidFill>
                <a:schemeClr val="accent2">
                  <a:lumMod val="50000"/>
                </a:schemeClr>
              </a:solidFill>
            </a:endParaRPr>
          </a:p>
          <a:p>
            <a:endParaRPr lang="nl-NL" dirty="0">
              <a:solidFill>
                <a:schemeClr val="accent2">
                  <a:lumMod val="50000"/>
                </a:schemeClr>
              </a:solidFill>
            </a:endParaRPr>
          </a:p>
          <a:p>
            <a:endParaRPr lang="nl-NL" b="1" dirty="0">
              <a:solidFill>
                <a:schemeClr val="accent2">
                  <a:lumMod val="50000"/>
                </a:schemeClr>
              </a:solidFill>
            </a:endParaRPr>
          </a:p>
          <a:p>
            <a:endParaRPr lang="nl-NL" b="1" dirty="0">
              <a:solidFill>
                <a:schemeClr val="accent2">
                  <a:lumMod val="50000"/>
                </a:schemeClr>
              </a:solidFill>
            </a:endParaRPr>
          </a:p>
          <a:p>
            <a:pPr marL="457200" lvl="1" indent="0">
              <a:buNone/>
            </a:pPr>
            <a:endParaRPr lang="nl-NL" b="1" dirty="0">
              <a:solidFill>
                <a:schemeClr val="accent2">
                  <a:lumMod val="50000"/>
                </a:schemeClr>
              </a:solidFill>
            </a:endParaRPr>
          </a:p>
          <a:p>
            <a:pPr lvl="1"/>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2</a:t>
            </a:fld>
            <a:endParaRPr lang="nl-NL"/>
          </a:p>
        </p:txBody>
      </p:sp>
      <p:pic>
        <p:nvPicPr>
          <p:cNvPr id="1026" name="Picture 2" descr="Rondje voorstellen - Genomineerden MatchQ CC Manager Award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466" y="2133600"/>
            <a:ext cx="6795067" cy="382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87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8646" y="441774"/>
            <a:ext cx="8911687" cy="845344"/>
          </a:xfrm>
        </p:spPr>
        <p:txBody>
          <a:bodyPr>
            <a:normAutofit/>
          </a:bodyPr>
          <a:lstStyle/>
          <a:p>
            <a:r>
              <a:rPr lang="nl-NL" dirty="0">
                <a:solidFill>
                  <a:schemeClr val="accent2">
                    <a:lumMod val="50000"/>
                  </a:schemeClr>
                </a:solidFill>
              </a:rPr>
              <a:t>Opdracht </a:t>
            </a:r>
          </a:p>
        </p:txBody>
      </p:sp>
      <p:sp>
        <p:nvSpPr>
          <p:cNvPr id="3" name="Tijdelijke aanduiding voor inhoud 2"/>
          <p:cNvSpPr>
            <a:spLocks noGrp="1"/>
          </p:cNvSpPr>
          <p:nvPr>
            <p:ph idx="1"/>
          </p:nvPr>
        </p:nvSpPr>
        <p:spPr>
          <a:xfrm>
            <a:off x="1311579" y="1503680"/>
            <a:ext cx="10748341" cy="4450080"/>
          </a:xfrm>
        </p:spPr>
        <p:txBody>
          <a:bodyPr>
            <a:normAutofit/>
          </a:bodyPr>
          <a:lstStyle/>
          <a:p>
            <a:r>
              <a:rPr lang="nl-NL" sz="2000" dirty="0">
                <a:solidFill>
                  <a:schemeClr val="accent2">
                    <a:lumMod val="50000"/>
                  </a:schemeClr>
                </a:solidFill>
              </a:rPr>
              <a:t>Uitgangspunt:</a:t>
            </a:r>
          </a:p>
          <a:p>
            <a:pPr marL="800100" lvl="2" indent="0">
              <a:buNone/>
            </a:pPr>
            <a:r>
              <a:rPr lang="nl-NL" sz="2000" dirty="0">
                <a:solidFill>
                  <a:schemeClr val="accent2">
                    <a:lumMod val="50000"/>
                  </a:schemeClr>
                </a:solidFill>
              </a:rPr>
              <a:t>Afkoppelen hemelwater komt bij private terreinen nog onvoldoende van de grond. In de praktijk is het lastig om particulieren te verleiden tot het afkoppelen van het eigen verhard oppervlak</a:t>
            </a:r>
            <a:r>
              <a:rPr lang="nl-NL" sz="2000" dirty="0">
                <a:solidFill>
                  <a:srgbClr val="0070C0"/>
                </a:solidFill>
              </a:rPr>
              <a:t>.</a:t>
            </a:r>
            <a:br>
              <a:rPr lang="nl-NL" sz="2000" dirty="0">
                <a:solidFill>
                  <a:srgbClr val="0070C0"/>
                </a:solidFill>
              </a:rPr>
            </a:br>
            <a:endParaRPr lang="nl-NL" sz="2000" dirty="0">
              <a:solidFill>
                <a:srgbClr val="0070C0"/>
              </a:solidFill>
            </a:endParaRPr>
          </a:p>
          <a:p>
            <a:r>
              <a:rPr lang="nl-NL" sz="2000" dirty="0">
                <a:solidFill>
                  <a:schemeClr val="accent2">
                    <a:lumMod val="50000"/>
                  </a:schemeClr>
                </a:solidFill>
              </a:rPr>
              <a:t>Onderzoeksvraag: </a:t>
            </a:r>
          </a:p>
          <a:p>
            <a:pPr marL="800100" lvl="2" indent="0">
              <a:buNone/>
            </a:pPr>
            <a:r>
              <a:rPr lang="nl-NL" sz="2000" dirty="0">
                <a:solidFill>
                  <a:schemeClr val="accent2">
                    <a:lumMod val="50000"/>
                  </a:schemeClr>
                </a:solidFill>
              </a:rPr>
              <a:t>Hoe kunnen gemeenten de bestaande stimuleringsregeling “afkoppelen hemelwater” het meest effectief inzetten bij bedrijven </a:t>
            </a:r>
            <a:br>
              <a:rPr lang="nl-NL" sz="2000" dirty="0">
                <a:solidFill>
                  <a:schemeClr val="accent2">
                    <a:lumMod val="50000"/>
                  </a:schemeClr>
                </a:solidFill>
              </a:rPr>
            </a:br>
            <a:r>
              <a:rPr lang="nl-NL" sz="2000" dirty="0">
                <a:solidFill>
                  <a:schemeClr val="accent2">
                    <a:lumMod val="50000"/>
                  </a:schemeClr>
                </a:solidFill>
              </a:rPr>
              <a:t>in Noord- en Midden Limburg?</a:t>
            </a:r>
          </a:p>
          <a:p>
            <a:endParaRPr lang="nl-NL" sz="2200" b="1" dirty="0">
              <a:solidFill>
                <a:schemeClr val="accent2">
                  <a:lumMod val="50000"/>
                </a:schemeClr>
              </a:solidFill>
            </a:endParaRPr>
          </a:p>
          <a:p>
            <a:endParaRPr lang="nl-NL" b="1" dirty="0">
              <a:solidFill>
                <a:schemeClr val="accent2">
                  <a:lumMod val="50000"/>
                </a:schemeClr>
              </a:solidFill>
            </a:endParaRPr>
          </a:p>
          <a:p>
            <a:pPr marL="0" indent="0">
              <a:buNone/>
            </a:pPr>
            <a:endParaRPr lang="nl-NL" b="1" dirty="0">
              <a:solidFill>
                <a:schemeClr val="accent2">
                  <a:lumMod val="50000"/>
                </a:schemeClr>
              </a:solidFill>
            </a:endParaRPr>
          </a:p>
          <a:p>
            <a:pPr marL="457200" lvl="1" indent="0">
              <a:buNone/>
            </a:pPr>
            <a:endParaRPr lang="nl-NL" b="1" dirty="0">
              <a:solidFill>
                <a:schemeClr val="accent2">
                  <a:lumMod val="50000"/>
                </a:schemeClr>
              </a:solidFill>
            </a:endParaRPr>
          </a:p>
          <a:p>
            <a:pPr lvl="1"/>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3</a:t>
            </a:fld>
            <a:endParaRPr lang="nl-NL"/>
          </a:p>
        </p:txBody>
      </p:sp>
      <p:pic>
        <p:nvPicPr>
          <p:cNvPr id="6" name="Afbeelding 5"/>
          <p:cNvPicPr>
            <a:picLocks noChangeAspect="1"/>
          </p:cNvPicPr>
          <p:nvPr/>
        </p:nvPicPr>
        <p:blipFill>
          <a:blip r:embed="rId3"/>
          <a:stretch>
            <a:fillRect/>
          </a:stretch>
        </p:blipFill>
        <p:spPr>
          <a:xfrm>
            <a:off x="10416014" y="16098"/>
            <a:ext cx="1402772" cy="1928812"/>
          </a:xfrm>
          <a:prstGeom prst="rect">
            <a:avLst/>
          </a:prstGeom>
        </p:spPr>
      </p:pic>
    </p:spTree>
    <p:extLst>
      <p:ext uri="{BB962C8B-B14F-4D97-AF65-F5344CB8AC3E}">
        <p14:creationId xmlns:p14="http://schemas.microsoft.com/office/powerpoint/2010/main" val="107222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88694" y="569026"/>
            <a:ext cx="8911687" cy="1280890"/>
          </a:xfrm>
        </p:spPr>
        <p:txBody>
          <a:bodyPr>
            <a:normAutofit/>
          </a:bodyPr>
          <a:lstStyle/>
          <a:p>
            <a:r>
              <a:rPr lang="nl-NL" dirty="0">
                <a:solidFill>
                  <a:schemeClr val="accent2">
                    <a:lumMod val="50000"/>
                  </a:schemeClr>
                </a:solidFill>
              </a:rPr>
              <a:t>Inhoud presentatie</a:t>
            </a:r>
            <a:r>
              <a:rPr lang="nl-NL" b="1" dirty="0">
                <a:solidFill>
                  <a:srgbClr val="0070C0"/>
                </a:solidFill>
              </a:rPr>
              <a:t/>
            </a:r>
            <a:br>
              <a:rPr lang="nl-NL" b="1" dirty="0">
                <a:solidFill>
                  <a:srgbClr val="0070C0"/>
                </a:solidFill>
              </a:rPr>
            </a:br>
            <a:endParaRPr lang="nl-NL" b="1" dirty="0">
              <a:solidFill>
                <a:srgbClr val="0070C0"/>
              </a:solidFill>
            </a:endParaRPr>
          </a:p>
        </p:txBody>
      </p:sp>
      <p:sp>
        <p:nvSpPr>
          <p:cNvPr id="3" name="Tijdelijke aanduiding voor inhoud 2"/>
          <p:cNvSpPr>
            <a:spLocks noGrp="1"/>
          </p:cNvSpPr>
          <p:nvPr>
            <p:ph idx="1"/>
            <p:extLst>
              <p:ext uri="{D42A27DB-BD31-4B8C-83A1-F6EECF244321}">
                <p14:modId xmlns:p14="http://schemas.microsoft.com/office/powerpoint/2010/main" val="10142488"/>
              </p:ext>
            </p:extLst>
          </p:nvPr>
        </p:nvSpPr>
        <p:spPr>
          <a:xfrm>
            <a:off x="1784981" y="1433016"/>
            <a:ext cx="8915400" cy="4723944"/>
          </a:xfrm>
        </p:spPr>
        <p:txBody>
          <a:bodyPr vert="horz" lIns="91440" tIns="45720" rIns="91440" bIns="45720" rtlCol="0" anchor="t">
            <a:noAutofit/>
          </a:bodyPr>
          <a:lstStyle/>
          <a:p>
            <a:r>
              <a:rPr lang="nl-NL" sz="2000" dirty="0">
                <a:solidFill>
                  <a:schemeClr val="accent2">
                    <a:lumMod val="50000"/>
                  </a:schemeClr>
                </a:solidFill>
              </a:rPr>
              <a:t>Methodiek</a:t>
            </a:r>
          </a:p>
          <a:p>
            <a:endParaRPr lang="nl-NL" sz="2000" dirty="0">
              <a:solidFill>
                <a:schemeClr val="accent2">
                  <a:lumMod val="50000"/>
                </a:schemeClr>
              </a:solidFill>
            </a:endParaRPr>
          </a:p>
          <a:p>
            <a:r>
              <a:rPr lang="nl-NL" sz="2000" dirty="0">
                <a:solidFill>
                  <a:schemeClr val="accent2">
                    <a:lumMod val="50000"/>
                  </a:schemeClr>
                </a:solidFill>
              </a:rPr>
              <a:t>Bevindingen gemeenten</a:t>
            </a:r>
          </a:p>
          <a:p>
            <a:endParaRPr lang="nl-NL" sz="2000" dirty="0">
              <a:solidFill>
                <a:schemeClr val="accent2">
                  <a:lumMod val="50000"/>
                </a:schemeClr>
              </a:solidFill>
            </a:endParaRPr>
          </a:p>
          <a:p>
            <a:r>
              <a:rPr lang="nl-NL" sz="2000" dirty="0">
                <a:solidFill>
                  <a:schemeClr val="accent2">
                    <a:lumMod val="50000"/>
                  </a:schemeClr>
                </a:solidFill>
              </a:rPr>
              <a:t>Bevindingen bedrijven</a:t>
            </a:r>
          </a:p>
          <a:p>
            <a:endParaRPr lang="nl-NL" sz="2000" dirty="0">
              <a:solidFill>
                <a:schemeClr val="accent2">
                  <a:lumMod val="50000"/>
                </a:schemeClr>
              </a:solidFill>
            </a:endParaRPr>
          </a:p>
          <a:p>
            <a:r>
              <a:rPr lang="nl-NL" sz="2000" dirty="0">
                <a:solidFill>
                  <a:schemeClr val="accent2">
                    <a:lumMod val="50000"/>
                  </a:schemeClr>
                </a:solidFill>
              </a:rPr>
              <a:t>Meest effectieve maatregelen</a:t>
            </a:r>
          </a:p>
          <a:p>
            <a:endParaRPr lang="nl-NL" sz="2000" dirty="0">
              <a:solidFill>
                <a:schemeClr val="accent2">
                  <a:lumMod val="50000"/>
                </a:schemeClr>
              </a:solidFill>
            </a:endParaRPr>
          </a:p>
          <a:p>
            <a:r>
              <a:rPr lang="nl-NL" sz="2000" dirty="0">
                <a:solidFill>
                  <a:schemeClr val="accent2">
                    <a:lumMod val="50000"/>
                  </a:schemeClr>
                </a:solidFill>
              </a:rPr>
              <a:t>Advies</a:t>
            </a:r>
            <a:r>
              <a:rPr lang="en-US" dirty="0">
                <a:solidFill>
                  <a:schemeClr val="tx1"/>
                </a:solidFill>
                <a:latin typeface="+mn-ea"/>
                <a:cs typeface="+mn-ea"/>
              </a:rPr>
              <a:t/>
            </a:r>
            <a:br>
              <a:rPr lang="en-US" dirty="0">
                <a:solidFill>
                  <a:schemeClr val="tx1"/>
                </a:solidFill>
                <a:latin typeface="+mn-ea"/>
                <a:cs typeface="+mn-ea"/>
              </a:rPr>
            </a:br>
            <a:endParaRPr lang="nl-NL" sz="2400" dirty="0">
              <a:solidFill>
                <a:srgbClr val="0070C0"/>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4</a:t>
            </a:fld>
            <a:endParaRPr lang="nl-NL"/>
          </a:p>
        </p:txBody>
      </p:sp>
      <p:pic>
        <p:nvPicPr>
          <p:cNvPr id="3074" name="Picture 2" descr="Afbeeldingsresultaat voor present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812" y="569026"/>
            <a:ext cx="4612828" cy="244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77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2746089552"/>
              </p:ext>
            </p:extLst>
          </p:nvPr>
        </p:nvSpPr>
        <p:spPr>
          <a:xfrm>
            <a:off x="1784733" y="624110"/>
            <a:ext cx="9719879" cy="1280890"/>
          </a:xfrm>
        </p:spPr>
        <p:txBody>
          <a:bodyPr/>
          <a:lstStyle/>
          <a:p>
            <a:r>
              <a:rPr lang="nl-NL" dirty="0">
                <a:solidFill>
                  <a:schemeClr val="accent2">
                    <a:lumMod val="50000"/>
                  </a:schemeClr>
                </a:solidFill>
              </a:rPr>
              <a:t>Methodiek</a:t>
            </a:r>
          </a:p>
        </p:txBody>
      </p:sp>
      <p:sp>
        <p:nvSpPr>
          <p:cNvPr id="3" name="Tijdelijke aanduiding voor inhoud 2"/>
          <p:cNvSpPr>
            <a:spLocks noGrp="1"/>
          </p:cNvSpPr>
          <p:nvPr>
            <p:ph idx="1"/>
            <p:extLst>
              <p:ext uri="{D42A27DB-BD31-4B8C-83A1-F6EECF244321}">
                <p14:modId xmlns:p14="http://schemas.microsoft.com/office/powerpoint/2010/main" val="1158279654"/>
              </p:ext>
            </p:extLst>
          </p:nvPr>
        </p:nvSpPr>
        <p:spPr>
          <a:xfrm>
            <a:off x="1784733" y="1482380"/>
            <a:ext cx="8915400" cy="4516555"/>
          </a:xfrm>
        </p:spPr>
        <p:txBody>
          <a:bodyPr vert="horz" lIns="91440" tIns="45720" rIns="91440" bIns="45720" rtlCol="0" anchor="t">
            <a:normAutofit/>
          </a:bodyPr>
          <a:lstStyle/>
          <a:p>
            <a:r>
              <a:rPr lang="nl-NL" sz="2400" b="1" dirty="0">
                <a:solidFill>
                  <a:schemeClr val="accent2">
                    <a:lumMod val="50000"/>
                  </a:schemeClr>
                </a:solidFill>
              </a:rPr>
              <a:t> </a:t>
            </a:r>
            <a:r>
              <a:rPr lang="nl-NL" sz="2000" dirty="0">
                <a:solidFill>
                  <a:schemeClr val="accent2">
                    <a:lumMod val="50000"/>
                  </a:schemeClr>
                </a:solidFill>
              </a:rPr>
              <a:t>Enquête gemeenten/ bedrijven</a:t>
            </a:r>
          </a:p>
          <a:p>
            <a:endParaRPr lang="nl-NL" sz="2000" dirty="0">
              <a:solidFill>
                <a:schemeClr val="accent2">
                  <a:lumMod val="50000"/>
                </a:schemeClr>
              </a:solidFill>
            </a:endParaRPr>
          </a:p>
          <a:p>
            <a:r>
              <a:rPr lang="nl-NL" sz="2000" dirty="0">
                <a:solidFill>
                  <a:schemeClr val="accent2">
                    <a:lumMod val="50000"/>
                  </a:schemeClr>
                </a:solidFill>
              </a:rPr>
              <a:t>Literatuurstudie/ online beschikbare informatie</a:t>
            </a:r>
          </a:p>
          <a:p>
            <a:endParaRPr lang="nl-NL" sz="2000" dirty="0">
              <a:solidFill>
                <a:schemeClr val="accent2">
                  <a:lumMod val="50000"/>
                </a:schemeClr>
              </a:solidFill>
            </a:endParaRPr>
          </a:p>
          <a:p>
            <a:r>
              <a:rPr lang="nl-NL" sz="2000" dirty="0">
                <a:solidFill>
                  <a:schemeClr val="accent2">
                    <a:lumMod val="50000"/>
                  </a:schemeClr>
                </a:solidFill>
              </a:rPr>
              <a:t>Gesprekken stakeholders</a:t>
            </a:r>
          </a:p>
          <a:p>
            <a:endParaRPr lang="nl-NL" sz="2000" dirty="0">
              <a:solidFill>
                <a:schemeClr val="accent2">
                  <a:lumMod val="50000"/>
                </a:schemeClr>
              </a:solidFill>
            </a:endParaRPr>
          </a:p>
          <a:p>
            <a:r>
              <a:rPr lang="nl-NL" sz="2000" dirty="0">
                <a:solidFill>
                  <a:schemeClr val="accent2">
                    <a:lumMod val="50000"/>
                  </a:schemeClr>
                </a:solidFill>
              </a:rPr>
              <a:t>Ranking aanvullende maatregelen</a:t>
            </a:r>
          </a:p>
          <a:p>
            <a:pPr marL="0" indent="0">
              <a:buNone/>
            </a:pPr>
            <a:endParaRPr lang="nl-NL" sz="2000" dirty="0">
              <a:solidFill>
                <a:schemeClr val="accent2">
                  <a:lumMod val="50000"/>
                </a:schemeClr>
              </a:solidFill>
            </a:endParaRPr>
          </a:p>
          <a:p>
            <a:r>
              <a:rPr lang="nl-NL" sz="2000" dirty="0">
                <a:solidFill>
                  <a:schemeClr val="accent2">
                    <a:lumMod val="50000"/>
                  </a:schemeClr>
                </a:solidFill>
              </a:rPr>
              <a:t>Haalbaarheidsonderzoek</a:t>
            </a:r>
          </a:p>
          <a:p>
            <a:pPr marL="0" indent="0">
              <a:buNone/>
            </a:pPr>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None/>
            </a:pPr>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5</a:t>
            </a:fld>
            <a:endParaRPr lang="nl-NL"/>
          </a:p>
        </p:txBody>
      </p:sp>
      <p:pic>
        <p:nvPicPr>
          <p:cNvPr id="2050" name="Picture 2" descr="Afbeeldingsresultaat voor methodi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65765"/>
            <a:ext cx="3160726" cy="278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43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ext uri="{D42A27DB-BD31-4B8C-83A1-F6EECF244321}">
                <p14:modId xmlns:p14="http://schemas.microsoft.com/office/powerpoint/2010/main" val="4099190997"/>
              </p:ext>
            </p:extLst>
          </p:nvPr>
        </p:nvSpPr>
        <p:spPr>
          <a:xfrm>
            <a:off x="1784733" y="624110"/>
            <a:ext cx="9719879" cy="1280890"/>
          </a:xfrm>
        </p:spPr>
        <p:txBody>
          <a:bodyPr/>
          <a:lstStyle/>
          <a:p>
            <a:r>
              <a:rPr lang="nl-NL" dirty="0">
                <a:solidFill>
                  <a:schemeClr val="accent2">
                    <a:lumMod val="50000"/>
                  </a:schemeClr>
                </a:solidFill>
              </a:rPr>
              <a:t>Bevindingen </a:t>
            </a:r>
            <a:r>
              <a:rPr lang="nl-NL" dirty="0" smtClean="0">
                <a:solidFill>
                  <a:schemeClr val="accent2">
                    <a:lumMod val="50000"/>
                  </a:schemeClr>
                </a:solidFill>
              </a:rPr>
              <a:t>gemeenten en bedrijven </a:t>
            </a:r>
            <a:r>
              <a:rPr lang="nl-NL" dirty="0">
                <a:solidFill>
                  <a:schemeClr val="accent2">
                    <a:lumMod val="50000"/>
                  </a:schemeClr>
                </a:solidFill>
              </a:rPr>
              <a:t>(1)</a:t>
            </a:r>
          </a:p>
        </p:txBody>
      </p:sp>
      <p:sp>
        <p:nvSpPr>
          <p:cNvPr id="3" name="Tijdelijke aanduiding voor inhoud 2"/>
          <p:cNvSpPr>
            <a:spLocks noGrp="1"/>
          </p:cNvSpPr>
          <p:nvPr>
            <p:ph idx="1"/>
            <p:extLst>
              <p:ext uri="{D42A27DB-BD31-4B8C-83A1-F6EECF244321}">
                <p14:modId xmlns:p14="http://schemas.microsoft.com/office/powerpoint/2010/main" val="2775941603"/>
              </p:ext>
            </p:extLst>
          </p:nvPr>
        </p:nvSpPr>
        <p:spPr>
          <a:xfrm>
            <a:off x="443502" y="2121774"/>
            <a:ext cx="5658733" cy="1378893"/>
          </a:xfrm>
        </p:spPr>
        <p:txBody>
          <a:bodyPr vert="horz" lIns="91440" tIns="45720" rIns="91440" bIns="45720" rtlCol="0" anchor="t">
            <a:normAutofit/>
          </a:bodyPr>
          <a:lstStyle/>
          <a:p>
            <a:r>
              <a:rPr lang="nl-NL" sz="2000" dirty="0" smtClean="0">
                <a:solidFill>
                  <a:schemeClr val="accent2">
                    <a:lumMod val="50000"/>
                  </a:schemeClr>
                </a:solidFill>
              </a:rPr>
              <a:t>Bekendheid </a:t>
            </a:r>
            <a:r>
              <a:rPr lang="nl-NL" sz="2000" dirty="0">
                <a:solidFill>
                  <a:schemeClr val="accent2">
                    <a:lumMod val="50000"/>
                  </a:schemeClr>
                </a:solidFill>
              </a:rPr>
              <a:t>met het aantal afgekoppelde bedrijfspanden </a:t>
            </a:r>
            <a:r>
              <a:rPr lang="nl-NL" sz="2000" dirty="0" smtClean="0">
                <a:solidFill>
                  <a:schemeClr val="accent2">
                    <a:lumMod val="50000"/>
                  </a:schemeClr>
                </a:solidFill>
              </a:rPr>
              <a:t>binnen </a:t>
            </a:r>
            <a:r>
              <a:rPr lang="nl-NL" sz="2000" dirty="0">
                <a:solidFill>
                  <a:schemeClr val="accent2">
                    <a:lumMod val="50000"/>
                  </a:schemeClr>
                </a:solidFill>
              </a:rPr>
              <a:t>de gemeente.</a:t>
            </a:r>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None/>
            </a:pPr>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6</a:t>
            </a:fld>
            <a:endParaRPr lang="nl-NL"/>
          </a:p>
        </p:txBody>
      </p:sp>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8" name="Chart 7"/>
          <p:cNvGraphicFramePr>
            <a:graphicFrameLocks/>
          </p:cNvGraphicFramePr>
          <p:nvPr>
            <p:extLst>
              <p:ext uri="{D42A27DB-BD31-4B8C-83A1-F6EECF244321}">
                <p14:modId xmlns:p14="http://schemas.microsoft.com/office/powerpoint/2010/main" val="2787086926"/>
              </p:ext>
            </p:extLst>
          </p:nvPr>
        </p:nvGraphicFramePr>
        <p:xfrm>
          <a:off x="-187503" y="2965350"/>
          <a:ext cx="6773360" cy="4264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44125934"/>
              </p:ext>
            </p:extLst>
          </p:nvPr>
        </p:nvGraphicFramePr>
        <p:xfrm>
          <a:off x="5449568" y="2965350"/>
          <a:ext cx="6856731" cy="4264952"/>
        </p:xfrm>
        <a:graphic>
          <a:graphicData uri="http://schemas.openxmlformats.org/drawingml/2006/chart">
            <c:chart xmlns:c="http://schemas.openxmlformats.org/drawingml/2006/chart" xmlns:r="http://schemas.openxmlformats.org/officeDocument/2006/relationships" r:id="rId4"/>
          </a:graphicData>
        </a:graphic>
      </p:graphicFrame>
      <p:sp>
        <p:nvSpPr>
          <p:cNvPr id="9" name="Tijdelijke aanduiding voor inhoud 2"/>
          <p:cNvSpPr txBox="1">
            <a:spLocks/>
          </p:cNvSpPr>
          <p:nvPr>
            <p:extLst>
              <p:ext uri="{D42A27DB-BD31-4B8C-83A1-F6EECF244321}">
                <p14:modId xmlns:p14="http://schemas.microsoft.com/office/powerpoint/2010/main" val="713100399"/>
              </p:ext>
            </p:extLst>
          </p:nvPr>
        </p:nvSpPr>
        <p:spPr>
          <a:xfrm>
            <a:off x="6447962" y="2121774"/>
            <a:ext cx="5504551" cy="130187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nl-NL" sz="2000" dirty="0" smtClean="0">
                <a:solidFill>
                  <a:schemeClr val="accent2">
                    <a:lumMod val="50000"/>
                  </a:schemeClr>
                </a:solidFill>
              </a:rPr>
              <a:t>Bekendheid </a:t>
            </a:r>
            <a:r>
              <a:rPr lang="nl-NL" sz="2000" dirty="0">
                <a:solidFill>
                  <a:schemeClr val="accent2">
                    <a:lumMod val="50000"/>
                  </a:schemeClr>
                </a:solidFill>
              </a:rPr>
              <a:t>met de campagne </a:t>
            </a:r>
            <a:r>
              <a:rPr lang="nl-NL" sz="2000" dirty="0" err="1">
                <a:solidFill>
                  <a:schemeClr val="accent2">
                    <a:lumMod val="50000"/>
                  </a:schemeClr>
                </a:solidFill>
              </a:rPr>
              <a:t>Waterklaar</a:t>
            </a:r>
            <a:r>
              <a:rPr lang="nl-NL" sz="2000" dirty="0">
                <a:solidFill>
                  <a:schemeClr val="accent2">
                    <a:lumMod val="50000"/>
                  </a:schemeClr>
                </a:solidFill>
              </a:rPr>
              <a:t> om wateroverlast te voorkomen</a:t>
            </a:r>
            <a:endParaRPr lang="nl-NL" sz="2000" b="1" dirty="0">
              <a:solidFill>
                <a:schemeClr val="accent2">
                  <a:lumMod val="50000"/>
                </a:schemeClr>
              </a:solidFill>
            </a:endParaRPr>
          </a:p>
          <a:p>
            <a:pPr marL="0" indent="0">
              <a:buFont typeface="Wingdings 3" charset="2"/>
              <a:buNone/>
            </a:pPr>
            <a:endParaRPr lang="nl-NL" b="1" dirty="0">
              <a:solidFill>
                <a:schemeClr val="accent2">
                  <a:lumMod val="50000"/>
                </a:schemeClr>
              </a:solidFill>
            </a:endParaRPr>
          </a:p>
        </p:txBody>
      </p:sp>
    </p:spTree>
    <p:extLst>
      <p:ext uri="{BB962C8B-B14F-4D97-AF65-F5344CB8AC3E}">
        <p14:creationId xmlns:p14="http://schemas.microsoft.com/office/powerpoint/2010/main" val="382038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nvPr>
        </p:nvSpPr>
        <p:spPr>
          <a:xfrm>
            <a:off x="1784733" y="624110"/>
            <a:ext cx="9719879" cy="1280890"/>
          </a:xfrm>
        </p:spPr>
        <p:txBody>
          <a:bodyPr/>
          <a:lstStyle/>
          <a:p>
            <a:r>
              <a:rPr lang="nl-NL" dirty="0">
                <a:solidFill>
                  <a:schemeClr val="accent2">
                    <a:lumMod val="50000"/>
                  </a:schemeClr>
                </a:solidFill>
              </a:rPr>
              <a:t>Bevindingen gemeenten (</a:t>
            </a:r>
            <a:r>
              <a:rPr lang="nl-NL" dirty="0" smtClean="0">
                <a:solidFill>
                  <a:schemeClr val="accent2">
                    <a:lumMod val="50000"/>
                  </a:schemeClr>
                </a:solidFill>
              </a:rPr>
              <a:t>2a)</a:t>
            </a:r>
            <a:endParaRPr lang="nl-NL" dirty="0">
              <a:solidFill>
                <a:schemeClr val="accent2">
                  <a:lumMod val="50000"/>
                </a:schemeClr>
              </a:solidFill>
            </a:endParaRPr>
          </a:p>
        </p:txBody>
      </p:sp>
      <p:sp>
        <p:nvSpPr>
          <p:cNvPr id="3" name="Tijdelijke aanduiding voor inhoud 2"/>
          <p:cNvSpPr>
            <a:spLocks noGrp="1"/>
          </p:cNvSpPr>
          <p:nvPr>
            <p:ph idx="1"/>
            <p:extLst/>
          </p:nvPr>
        </p:nvSpPr>
        <p:spPr>
          <a:xfrm>
            <a:off x="1784733" y="1990381"/>
            <a:ext cx="8915400" cy="4267200"/>
          </a:xfrm>
        </p:spPr>
        <p:txBody>
          <a:bodyPr vert="horz" lIns="91440" tIns="45720" rIns="91440" bIns="45720" rtlCol="0" anchor="t">
            <a:normAutofit/>
          </a:bodyPr>
          <a:lstStyle/>
          <a:p>
            <a:endParaRPr lang="nl-NL" sz="2400" dirty="0">
              <a:solidFill>
                <a:schemeClr val="accent2">
                  <a:lumMod val="50000"/>
                </a:schemeClr>
              </a:solidFill>
            </a:endParaRPr>
          </a:p>
          <a:p>
            <a:endParaRPr lang="nl-NL" dirty="0"/>
          </a:p>
          <a:p>
            <a:endParaRPr lang="nl-NL" sz="2400" dirty="0">
              <a:solidFill>
                <a:schemeClr val="accent2">
                  <a:lumMod val="50000"/>
                </a:schemeClr>
              </a:solidFill>
            </a:endParaRPr>
          </a:p>
          <a:p>
            <a:endParaRPr lang="nl-NL" sz="2400" b="1" dirty="0">
              <a:solidFill>
                <a:schemeClr val="accent2">
                  <a:lumMod val="50000"/>
                </a:schemeClr>
              </a:solidFill>
            </a:endParaRPr>
          </a:p>
          <a:p>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None/>
            </a:pPr>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7</a:t>
            </a:fld>
            <a:endParaRPr lang="nl-NL"/>
          </a:p>
        </p:txBody>
      </p:sp>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Tijdelijke aanduiding voor inhoud 2"/>
          <p:cNvSpPr txBox="1">
            <a:spLocks/>
          </p:cNvSpPr>
          <p:nvPr>
            <p:extLst/>
          </p:nvPr>
        </p:nvSpPr>
        <p:spPr>
          <a:xfrm>
            <a:off x="1784732" y="1415194"/>
            <a:ext cx="10193033" cy="85605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nl-NL" sz="2000" dirty="0">
                <a:solidFill>
                  <a:schemeClr val="accent2">
                    <a:lumMod val="50000"/>
                  </a:schemeClr>
                </a:solidFill>
              </a:rPr>
              <a:t>Meest kansrijke maatregelen om bedrijven tot afkoppelen te stimuleren.</a:t>
            </a:r>
            <a:endParaRPr lang="nl-NL" sz="2000" b="1" dirty="0">
              <a:solidFill>
                <a:schemeClr val="accent2">
                  <a:lumMod val="50000"/>
                </a:schemeClr>
              </a:solidFill>
            </a:endParaRPr>
          </a:p>
          <a:p>
            <a:pPr marL="457200" lvl="1" indent="0">
              <a:buNone/>
            </a:pPr>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Font typeface="Wingdings 3" charset="2"/>
              <a:buNone/>
            </a:pPr>
            <a:endParaRPr lang="nl-NL" b="1" dirty="0">
              <a:solidFill>
                <a:schemeClr val="accent2">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305259195"/>
              </p:ext>
            </p:extLst>
          </p:nvPr>
        </p:nvGraphicFramePr>
        <p:xfrm>
          <a:off x="1403427" y="1789929"/>
          <a:ext cx="10482489" cy="4668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2833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nvPr>
        </p:nvSpPr>
        <p:spPr>
          <a:xfrm>
            <a:off x="1784733" y="624110"/>
            <a:ext cx="9719879" cy="1280890"/>
          </a:xfrm>
        </p:spPr>
        <p:txBody>
          <a:bodyPr/>
          <a:lstStyle/>
          <a:p>
            <a:r>
              <a:rPr lang="nl-NL" dirty="0">
                <a:solidFill>
                  <a:schemeClr val="accent2">
                    <a:lumMod val="50000"/>
                  </a:schemeClr>
                </a:solidFill>
              </a:rPr>
              <a:t>Bevindingen bedrijven (</a:t>
            </a:r>
            <a:r>
              <a:rPr lang="nl-NL" dirty="0" smtClean="0">
                <a:solidFill>
                  <a:schemeClr val="accent2">
                    <a:lumMod val="50000"/>
                  </a:schemeClr>
                </a:solidFill>
              </a:rPr>
              <a:t>2b)</a:t>
            </a:r>
            <a:endParaRPr lang="nl-NL" dirty="0">
              <a:solidFill>
                <a:schemeClr val="accent2">
                  <a:lumMod val="50000"/>
                </a:schemeClr>
              </a:solidFill>
            </a:endParaRPr>
          </a:p>
        </p:txBody>
      </p:sp>
      <p:sp>
        <p:nvSpPr>
          <p:cNvPr id="3" name="Tijdelijke aanduiding voor inhoud 2"/>
          <p:cNvSpPr>
            <a:spLocks noGrp="1"/>
          </p:cNvSpPr>
          <p:nvPr>
            <p:ph idx="1"/>
            <p:extLst/>
          </p:nvPr>
        </p:nvSpPr>
        <p:spPr>
          <a:xfrm>
            <a:off x="1784733" y="1990381"/>
            <a:ext cx="8915400" cy="4267200"/>
          </a:xfrm>
        </p:spPr>
        <p:txBody>
          <a:bodyPr vert="horz" lIns="91440" tIns="45720" rIns="91440" bIns="45720" rtlCol="0" anchor="t">
            <a:normAutofit/>
          </a:bodyPr>
          <a:lstStyle/>
          <a:p>
            <a:endParaRPr lang="nl-NL" sz="2400" dirty="0">
              <a:solidFill>
                <a:schemeClr val="accent2">
                  <a:lumMod val="50000"/>
                </a:schemeClr>
              </a:solidFill>
            </a:endParaRPr>
          </a:p>
          <a:p>
            <a:endParaRPr lang="nl-NL" dirty="0"/>
          </a:p>
          <a:p>
            <a:endParaRPr lang="nl-NL" sz="2400" dirty="0">
              <a:solidFill>
                <a:schemeClr val="accent2">
                  <a:lumMod val="50000"/>
                </a:schemeClr>
              </a:solidFill>
            </a:endParaRPr>
          </a:p>
          <a:p>
            <a:endParaRPr lang="nl-NL" sz="2400" b="1" dirty="0">
              <a:solidFill>
                <a:schemeClr val="accent2">
                  <a:lumMod val="50000"/>
                </a:schemeClr>
              </a:solidFill>
            </a:endParaRPr>
          </a:p>
          <a:p>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None/>
            </a:pPr>
            <a:endParaRPr lang="nl-NL" b="1"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8</a:t>
            </a:fld>
            <a:endParaRPr lang="nl-NL"/>
          </a:p>
        </p:txBody>
      </p:sp>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Tijdelijke aanduiding voor inhoud 2"/>
          <p:cNvSpPr txBox="1">
            <a:spLocks/>
          </p:cNvSpPr>
          <p:nvPr>
            <p:extLst>
              <p:ext uri="{D42A27DB-BD31-4B8C-83A1-F6EECF244321}">
                <p14:modId xmlns:p14="http://schemas.microsoft.com/office/powerpoint/2010/main" val="2303904942"/>
              </p:ext>
            </p:extLst>
          </p:nvPr>
        </p:nvSpPr>
        <p:spPr>
          <a:xfrm>
            <a:off x="1961626" y="938088"/>
            <a:ext cx="10016140" cy="130557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nl-NL" sz="2400" dirty="0">
              <a:solidFill>
                <a:schemeClr val="accent2">
                  <a:lumMod val="50000"/>
                </a:schemeClr>
              </a:solidFill>
            </a:endParaRPr>
          </a:p>
          <a:p>
            <a:r>
              <a:rPr lang="nl-NL" sz="2000" dirty="0">
                <a:solidFill>
                  <a:schemeClr val="accent2">
                    <a:lumMod val="50000"/>
                  </a:schemeClr>
                </a:solidFill>
              </a:rPr>
              <a:t>Meest kansrijke middelen om gebruik subsidieregeling afkoppelen te stimuleren</a:t>
            </a:r>
          </a:p>
          <a:p>
            <a:endParaRPr lang="nl-NL" sz="2400" b="1" dirty="0">
              <a:solidFill>
                <a:schemeClr val="accent2">
                  <a:lumMod val="50000"/>
                </a:schemeClr>
              </a:solidFill>
            </a:endParaRPr>
          </a:p>
          <a:p>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Font typeface="Wingdings 3" charset="2"/>
              <a:buNone/>
            </a:pPr>
            <a:endParaRPr lang="nl-NL" b="1" dirty="0">
              <a:solidFill>
                <a:schemeClr val="accent2">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563691818"/>
              </p:ext>
            </p:extLst>
          </p:nvPr>
        </p:nvGraphicFramePr>
        <p:xfrm>
          <a:off x="900464" y="2332671"/>
          <a:ext cx="11204450" cy="3924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4057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extLst/>
          </p:nvPr>
        </p:nvSpPr>
        <p:spPr>
          <a:xfrm>
            <a:off x="1784733" y="624110"/>
            <a:ext cx="9719879" cy="1280890"/>
          </a:xfrm>
        </p:spPr>
        <p:txBody>
          <a:bodyPr/>
          <a:lstStyle/>
          <a:p>
            <a:r>
              <a:rPr lang="nl-NL" dirty="0">
                <a:solidFill>
                  <a:schemeClr val="accent2">
                    <a:lumMod val="50000"/>
                  </a:schemeClr>
                </a:solidFill>
              </a:rPr>
              <a:t>Bevindingen bedrijven (3)</a:t>
            </a:r>
          </a:p>
        </p:txBody>
      </p:sp>
      <p:sp>
        <p:nvSpPr>
          <p:cNvPr id="4" name="Tijdelijke aanduiding voor dianummer 3"/>
          <p:cNvSpPr>
            <a:spLocks noGrp="1"/>
          </p:cNvSpPr>
          <p:nvPr>
            <p:ph type="sldNum" sz="quarter" idx="12"/>
          </p:nvPr>
        </p:nvSpPr>
        <p:spPr/>
        <p:txBody>
          <a:bodyPr/>
          <a:lstStyle/>
          <a:p>
            <a:fld id="{7AA040F7-9357-4818-A747-74F8CCC0A47E}" type="slidenum">
              <a:rPr lang="nl-NL" smtClean="0"/>
              <a:t>9</a:t>
            </a:fld>
            <a:endParaRPr lang="nl-NL"/>
          </a:p>
        </p:txBody>
      </p:sp>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Tijdelijke aanduiding voor inhoud 2"/>
          <p:cNvSpPr txBox="1">
            <a:spLocks/>
          </p:cNvSpPr>
          <p:nvPr>
            <p:extLst/>
          </p:nvPr>
        </p:nvSpPr>
        <p:spPr>
          <a:xfrm>
            <a:off x="1961626" y="938088"/>
            <a:ext cx="10016140" cy="130557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nl-NL" sz="2400" dirty="0">
              <a:solidFill>
                <a:schemeClr val="accent2">
                  <a:lumMod val="50000"/>
                </a:schemeClr>
              </a:solidFill>
            </a:endParaRPr>
          </a:p>
          <a:p>
            <a:r>
              <a:rPr lang="nl-NL" sz="2000" dirty="0">
                <a:solidFill>
                  <a:schemeClr val="accent2">
                    <a:lumMod val="50000"/>
                  </a:schemeClr>
                </a:solidFill>
              </a:rPr>
              <a:t>Aanpak die bedrijven het meeste aanspreken om tot afkoppelen over te gaan</a:t>
            </a:r>
          </a:p>
          <a:p>
            <a:endParaRPr lang="nl-NL" sz="2400" b="1" dirty="0">
              <a:solidFill>
                <a:schemeClr val="accent2">
                  <a:lumMod val="50000"/>
                </a:schemeClr>
              </a:solidFill>
            </a:endParaRPr>
          </a:p>
          <a:p>
            <a:endParaRPr lang="nl-NL" sz="2400" b="1" dirty="0">
              <a:solidFill>
                <a:schemeClr val="accent2">
                  <a:lumMod val="50000"/>
                </a:schemeClr>
              </a:solidFill>
            </a:endParaRPr>
          </a:p>
          <a:p>
            <a:pPr lvl="1"/>
            <a:endParaRPr lang="nl-NL" sz="1800" b="1" dirty="0">
              <a:solidFill>
                <a:schemeClr val="accent2">
                  <a:lumMod val="50000"/>
                </a:schemeClr>
              </a:solidFill>
            </a:endParaRPr>
          </a:p>
          <a:p>
            <a:pPr lvl="1"/>
            <a:endParaRPr lang="nl-NL" b="1" dirty="0">
              <a:solidFill>
                <a:schemeClr val="accent2">
                  <a:lumMod val="50000"/>
                </a:schemeClr>
              </a:solidFill>
            </a:endParaRPr>
          </a:p>
          <a:p>
            <a:pPr marL="0" indent="0">
              <a:buFont typeface="Wingdings 3" charset="2"/>
              <a:buNone/>
            </a:pPr>
            <a:endParaRPr lang="nl-NL" b="1" dirty="0">
              <a:solidFill>
                <a:schemeClr val="accent2">
                  <a:lumMod val="50000"/>
                </a:schemeClr>
              </a:solidFill>
            </a:endParaRPr>
          </a:p>
        </p:txBody>
      </p:sp>
      <p:graphicFrame>
        <p:nvGraphicFramePr>
          <p:cNvPr id="8" name="Chart 7"/>
          <p:cNvGraphicFramePr>
            <a:graphicFrameLocks/>
          </p:cNvGraphicFramePr>
          <p:nvPr>
            <p:extLst>
              <p:ext uri="{D42A27DB-BD31-4B8C-83A1-F6EECF244321}">
                <p14:modId xmlns:p14="http://schemas.microsoft.com/office/powerpoint/2010/main" val="542743124"/>
              </p:ext>
            </p:extLst>
          </p:nvPr>
        </p:nvGraphicFramePr>
        <p:xfrm>
          <a:off x="1612676" y="1785257"/>
          <a:ext cx="1036509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9751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ert">
  <a:themeElements>
    <a:clrScheme name="Sliert">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2452</TotalTime>
  <Words>713</Words>
  <Application>Microsoft Office PowerPoint</Application>
  <PresentationFormat>Aangepast</PresentationFormat>
  <Paragraphs>279</Paragraphs>
  <Slides>16</Slides>
  <Notes>13</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Sliert</vt:lpstr>
      <vt:lpstr>Afkoppelen hemelwater bedrijven  Noord- en Midden-Limburg Bijeenkomst 25 januari 2018 </vt:lpstr>
      <vt:lpstr>Even voorstellen </vt:lpstr>
      <vt:lpstr>Opdracht </vt:lpstr>
      <vt:lpstr>Inhoud presentatie </vt:lpstr>
      <vt:lpstr>Methodiek</vt:lpstr>
      <vt:lpstr>Bevindingen gemeenten en bedrijven (1)</vt:lpstr>
      <vt:lpstr>Bevindingen gemeenten (2a)</vt:lpstr>
      <vt:lpstr>Bevindingen bedrijven (2b)</vt:lpstr>
      <vt:lpstr>Bevindingen bedrijven (3)</vt:lpstr>
      <vt:lpstr>Bevindingen gemeenten (4a)</vt:lpstr>
      <vt:lpstr>Bevindingen bedrijven (4b)</vt:lpstr>
      <vt:lpstr>Meest effectieve maatregelen (1)</vt:lpstr>
      <vt:lpstr>Meest effectieve maatregelen (2)</vt:lpstr>
      <vt:lpstr>Meest effectieve maatregelen (3)</vt:lpstr>
      <vt:lpstr>Advies</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van aanpak Waterplan</dc:title>
  <dc:creator>Anne en Frank Middendorp</dc:creator>
  <cp:lastModifiedBy>Bert Diddens</cp:lastModifiedBy>
  <cp:revision>283</cp:revision>
  <cp:lastPrinted>2016-04-28T18:27:28Z</cp:lastPrinted>
  <dcterms:created xsi:type="dcterms:W3CDTF">2016-02-26T11:56:20Z</dcterms:created>
  <dcterms:modified xsi:type="dcterms:W3CDTF">2018-02-01T09:20:51Z</dcterms:modified>
</cp:coreProperties>
</file>